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2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75B17"/>
    <a:srgbClr val="A1A1A1"/>
    <a:srgbClr val="767676"/>
    <a:srgbClr val="8B8C59"/>
    <a:srgbClr val="2E28A0"/>
    <a:srgbClr val="E81723"/>
    <a:srgbClr val="D74520"/>
    <a:srgbClr val="052754"/>
    <a:srgbClr val="DE6225"/>
    <a:srgbClr val="577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7" autoAdjust="0"/>
    <p:restoredTop sz="97026" autoAdjust="0"/>
  </p:normalViewPr>
  <p:slideViewPr>
    <p:cSldViewPr snapToObjects="1">
      <p:cViewPr varScale="1">
        <p:scale>
          <a:sx n="29" d="100"/>
          <a:sy n="29" d="100"/>
        </p:scale>
        <p:origin x="-2840" y="-16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E645C15-BC93-A44A-A06A-B4B04C4ED5F7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E72FF227-20E3-6C4F-8C56-249F9EE6D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3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2FF227-20E3-6C4F-8C56-249F9EE6D58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9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rgbClr val="0527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rgbClr val="D745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7CA6F-884E-634E-A75A-572F483F8848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3B04B-B7F2-FF4D-8077-EF3B1F9C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9D8FB5-0612-A746-80CF-DDCC9E0BE654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C0733A-467B-FA4F-A4AA-CB0DB1566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4A1045-DEEA-8946-B37B-F877AEF129FC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9A86B2-360D-E24E-B447-F98F32436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F8FCF0-B109-4E41-830D-87865EE91AB8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BA0FE9-D76A-B441-9EDF-101CA9A46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C552A1-6EB6-214B-B59F-414060EFC9BA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8AD041-EDB0-4D41-9E5B-79FB90219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22401C-AAEC-224B-B0FC-7E890D4BAFD9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EED259-E526-8742-8A7F-7FDFE0507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E7D08-D5EF-6242-865A-CE48CC4D2D04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3F65F-BDD2-7143-9DB4-7F6E1DC01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1F0F8D-0D4A-614C-B06A-DCF9395ADB14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F3A24D-1705-F04C-93FD-1C69EE75A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30288A-D7A5-0941-93D1-D21B196E9A39}" type="datetime1">
              <a:rPr lang="en-US"/>
              <a:pPr>
                <a:defRPr/>
              </a:pPr>
              <a:t>2/15/18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608315-0CFA-A846-8E58-42DE526B4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219392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microsoft.com/office/2007/relationships/hdphoto" Target="../media/hdphoto2.wdp"/><Relationship Id="rId23" Type="http://schemas.openxmlformats.org/officeDocument/2006/relationships/image" Target="../media/image19.jpeg"/><Relationship Id="rId24" Type="http://schemas.openxmlformats.org/officeDocument/2006/relationships/image" Target="../media/image20.png"/><Relationship Id="rId25" Type="http://schemas.openxmlformats.org/officeDocument/2006/relationships/image" Target="../media/image21.png"/><Relationship Id="rId26" Type="http://schemas.microsoft.com/office/2007/relationships/hdphoto" Target="../media/hdphoto3.wdp"/><Relationship Id="rId27" Type="http://schemas.openxmlformats.org/officeDocument/2006/relationships/image" Target="../media/image22.png"/><Relationship Id="rId28" Type="http://schemas.microsoft.com/office/2007/relationships/hdphoto" Target="../media/hdphoto4.wdp"/><Relationship Id="rId29" Type="http://schemas.openxmlformats.org/officeDocument/2006/relationships/image" Target="../media/image23.png"/><Relationship Id="rId30" Type="http://schemas.openxmlformats.org/officeDocument/2006/relationships/image" Target="../media/image24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jpeg"/><Relationship Id="rId1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7"/>
          <p:cNvSpPr>
            <a:spLocks noChangeArrowheads="1"/>
          </p:cNvSpPr>
          <p:nvPr/>
        </p:nvSpPr>
        <p:spPr bwMode="auto">
          <a:xfrm>
            <a:off x="28284487" y="5281752"/>
            <a:ext cx="14449423" cy="117870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indent="-381000">
              <a:lnSpc>
                <a:spcPct val="90000"/>
              </a:lnSpc>
              <a:spcBef>
                <a:spcPct val="50000"/>
              </a:spcBef>
            </a:pPr>
            <a:r>
              <a:rPr lang="en-US" sz="4000" b="1" dirty="0">
                <a:solidFill>
                  <a:srgbClr val="E75B17"/>
                </a:solidFill>
              </a:rPr>
              <a:t>REAP </a:t>
            </a:r>
            <a:r>
              <a:rPr lang="en-US" sz="4000" b="1" dirty="0" smtClean="0">
                <a:solidFill>
                  <a:srgbClr val="E75B17"/>
                </a:solidFill>
              </a:rPr>
              <a:t>Algorithm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sz="2800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sz="2800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sz="2800" dirty="0" smtClean="0"/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11734800" y="5179973"/>
            <a:ext cx="16065370" cy="1188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indent="-381000">
              <a:lnSpc>
                <a:spcPct val="90000"/>
              </a:lnSpc>
              <a:spcBef>
                <a:spcPct val="50000"/>
              </a:spcBef>
            </a:pPr>
            <a:r>
              <a:rPr lang="en-GB" sz="4000" b="1" dirty="0" smtClean="0">
                <a:solidFill>
                  <a:srgbClr val="D74520"/>
                </a:solidFill>
              </a:rPr>
              <a:t>What is REinforcement </a:t>
            </a:r>
            <a:r>
              <a:rPr lang="en-GB" sz="4000" b="1" dirty="0">
                <a:solidFill>
                  <a:srgbClr val="D74520"/>
                </a:solidFill>
              </a:rPr>
              <a:t>learning based </a:t>
            </a:r>
            <a:r>
              <a:rPr lang="en-GB" sz="4000" b="1" dirty="0" err="1">
                <a:solidFill>
                  <a:srgbClr val="D74520"/>
                </a:solidFill>
              </a:rPr>
              <a:t>AdaPtive</a:t>
            </a:r>
            <a:r>
              <a:rPr lang="en-GB" sz="4000" b="1" dirty="0">
                <a:solidFill>
                  <a:srgbClr val="D74520"/>
                </a:solidFill>
              </a:rPr>
              <a:t> </a:t>
            </a:r>
            <a:r>
              <a:rPr lang="en-GB" sz="4000" b="1" dirty="0" smtClean="0">
                <a:solidFill>
                  <a:srgbClr val="D74520"/>
                </a:solidFill>
              </a:rPr>
              <a:t>sampling?</a:t>
            </a:r>
            <a:r>
              <a:rPr lang="en-GB" sz="3600" b="1" dirty="0" smtClean="0">
                <a:solidFill>
                  <a:srgbClr val="131F33"/>
                </a:solidFill>
              </a:rPr>
              <a:t>		</a:t>
            </a:r>
            <a:endParaRPr lang="en-US" sz="2800" dirty="0">
              <a:latin typeface="Georgia" charset="0"/>
              <a:cs typeface="Georgia" charset="0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1165435" y="1811718"/>
            <a:ext cx="41605200" cy="199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14" rIns="91243" bIns="45614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5000" b="1" dirty="0" smtClean="0">
                <a:latin typeface="Georgia" charset="0"/>
                <a:cs typeface="Georgia" charset="0"/>
              </a:rPr>
              <a:t>Zahra Shamsi</a:t>
            </a:r>
            <a:r>
              <a:rPr lang="en-US" sz="5000" b="1" baseline="30000" dirty="0" smtClean="0">
                <a:latin typeface="Georgia" charset="0"/>
                <a:cs typeface="Georgia" charset="0"/>
              </a:rPr>
              <a:t>1</a:t>
            </a:r>
            <a:r>
              <a:rPr lang="en-US" sz="5000" b="1" dirty="0" smtClean="0">
                <a:latin typeface="Georgia" charset="0"/>
                <a:cs typeface="Georgia" charset="0"/>
              </a:rPr>
              <a:t>, Kevin J. Cheng</a:t>
            </a:r>
            <a:r>
              <a:rPr lang="en-US" sz="5000" b="1" baseline="30000" dirty="0" smtClean="0">
                <a:latin typeface="Georgia" charset="0"/>
                <a:cs typeface="Georgia" charset="0"/>
              </a:rPr>
              <a:t>2</a:t>
            </a:r>
            <a:r>
              <a:rPr lang="en-US" sz="5000" b="1" dirty="0" smtClean="0">
                <a:latin typeface="Georgia" charset="0"/>
                <a:cs typeface="Georgia" charset="0"/>
              </a:rPr>
              <a:t>,  and </a:t>
            </a:r>
            <a:r>
              <a:rPr lang="en-US" sz="5000" b="1" dirty="0">
                <a:latin typeface="Georgia" charset="0"/>
                <a:cs typeface="Georgia" charset="0"/>
              </a:rPr>
              <a:t>Diwakar </a:t>
            </a:r>
            <a:r>
              <a:rPr lang="en-US" sz="5000" b="1" dirty="0" smtClean="0">
                <a:latin typeface="Georgia" charset="0"/>
                <a:cs typeface="Georgia" charset="0"/>
              </a:rPr>
              <a:t>Shukla</a:t>
            </a:r>
            <a:r>
              <a:rPr lang="en-US" sz="5000" b="1" baseline="30000" dirty="0" smtClean="0">
                <a:latin typeface="Georgia" charset="0"/>
                <a:cs typeface="Georgia" charset="0"/>
              </a:rPr>
              <a:t>1,2</a:t>
            </a:r>
            <a:r>
              <a:rPr lang="en-US" sz="4800" b="1" dirty="0" smtClean="0">
                <a:latin typeface="Georgia" charset="0"/>
                <a:cs typeface="Georgia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2800" b="1" baseline="30000" dirty="0" smtClean="0">
                <a:latin typeface="Georgia" charset="0"/>
                <a:cs typeface="Georgia" charset="0"/>
              </a:rPr>
              <a:t>1</a:t>
            </a:r>
            <a:r>
              <a:rPr lang="en-US" sz="2800" b="1" dirty="0" smtClean="0">
                <a:latin typeface="Georgia" charset="0"/>
                <a:cs typeface="Georgia" charset="0"/>
              </a:rPr>
              <a:t>Department of Chemical and Biomolecular Engineering, </a:t>
            </a:r>
            <a:r>
              <a:rPr lang="en-US" sz="2800" b="1" baseline="30000" dirty="0" smtClean="0">
                <a:latin typeface="Georgia" charset="0"/>
                <a:cs typeface="Georgia" charset="0"/>
              </a:rPr>
              <a:t>2 </a:t>
            </a:r>
            <a:r>
              <a:rPr lang="en-US" sz="2800" b="1" dirty="0" smtClean="0">
                <a:latin typeface="Georgia" charset="0"/>
                <a:cs typeface="Georgia" charset="0"/>
              </a:rPr>
              <a:t>Center for Biophysics and Quantitative Biology, University </a:t>
            </a:r>
            <a:r>
              <a:rPr lang="en-US" sz="2800" b="1" dirty="0">
                <a:latin typeface="Georgia" charset="0"/>
                <a:cs typeface="Georgia" charset="0"/>
              </a:rPr>
              <a:t>of Illinois at Urbana-</a:t>
            </a:r>
            <a:r>
              <a:rPr lang="en-US" sz="2800" b="1" dirty="0" smtClean="0">
                <a:latin typeface="Georgia" charset="0"/>
                <a:cs typeface="Georgia" charset="0"/>
              </a:rPr>
              <a:t>Champaign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sz="2800" b="1" dirty="0" smtClean="0">
                <a:latin typeface="Georgia" charset="0"/>
                <a:cs typeface="Georgia" charset="0"/>
              </a:rPr>
              <a:t>Email: </a:t>
            </a:r>
            <a:r>
              <a:rPr lang="en-US" sz="2800" b="1" dirty="0" err="1" smtClean="0">
                <a:latin typeface="Georgia" charset="0"/>
                <a:cs typeface="Georgia" charset="0"/>
              </a:rPr>
              <a:t>diwakar.shukla@shuklagroup.org</a:t>
            </a:r>
            <a:endParaRPr lang="en-US" sz="2800" b="1" dirty="0">
              <a:latin typeface="Georgia" charset="0"/>
              <a:cs typeface="Georgia" charset="0"/>
            </a:endParaRPr>
          </a:p>
        </p:txBody>
      </p:sp>
      <p:sp>
        <p:nvSpPr>
          <p:cNvPr id="50" name="TextBox 91"/>
          <p:cNvSpPr txBox="1">
            <a:spLocks noChangeArrowheads="1"/>
          </p:cNvSpPr>
          <p:nvPr/>
        </p:nvSpPr>
        <p:spPr bwMode="auto">
          <a:xfrm>
            <a:off x="762000" y="457200"/>
            <a:ext cx="42367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rgbClr val="D74520"/>
                </a:solidFill>
                <a:latin typeface="Arial Black" charset="0"/>
              </a:rPr>
              <a:t>Efficient unbiased sampling of protein dynamics using reinforcement learning</a:t>
            </a:r>
          </a:p>
        </p:txBody>
      </p:sp>
      <p:sp>
        <p:nvSpPr>
          <p:cNvPr id="65" name="Rectangle 49"/>
          <p:cNvSpPr>
            <a:spLocks noChangeArrowheads="1"/>
          </p:cNvSpPr>
          <p:nvPr/>
        </p:nvSpPr>
        <p:spPr bwMode="auto">
          <a:xfrm>
            <a:off x="1143000" y="5181600"/>
            <a:ext cx="10058400" cy="1188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4000" b="1" dirty="0" smtClean="0">
                <a:solidFill>
                  <a:srgbClr val="D74520"/>
                </a:solidFill>
              </a:rPr>
              <a:t>It is challenging to sample rare events via simulations.</a:t>
            </a:r>
          </a:p>
          <a:p>
            <a:pPr algn="just">
              <a:spcBef>
                <a:spcPct val="50000"/>
              </a:spcBef>
            </a:pPr>
            <a:r>
              <a:rPr lang="en-US" sz="2800" dirty="0">
                <a:latin typeface="Arial"/>
                <a:ea typeface="Georgia" charset="0"/>
                <a:cs typeface="Arial"/>
              </a:rPr>
              <a:t>Molecular </a:t>
            </a:r>
            <a:r>
              <a:rPr lang="en-US" sz="2800" dirty="0" smtClean="0">
                <a:latin typeface="Arial"/>
                <a:ea typeface="Georgia" charset="0"/>
                <a:cs typeface="Arial"/>
              </a:rPr>
              <a:t>dynamics (MD) simulations </a:t>
            </a:r>
            <a:r>
              <a:rPr lang="en-US" sz="2800" dirty="0">
                <a:latin typeface="Arial"/>
                <a:ea typeface="Georgia" charset="0"/>
                <a:cs typeface="Arial"/>
              </a:rPr>
              <a:t>capture the atomistic details of </a:t>
            </a:r>
            <a:r>
              <a:rPr lang="en-US" sz="2800" dirty="0" smtClean="0">
                <a:latin typeface="Arial"/>
                <a:ea typeface="Georgia" charset="0"/>
                <a:cs typeface="Arial"/>
              </a:rPr>
              <a:t>the motions </a:t>
            </a:r>
            <a:r>
              <a:rPr lang="en-US" sz="2800" dirty="0">
                <a:latin typeface="Arial"/>
                <a:ea typeface="Georgia" charset="0"/>
                <a:cs typeface="Arial"/>
              </a:rPr>
              <a:t>of atoms. </a:t>
            </a:r>
            <a:r>
              <a:rPr lang="en-US" sz="2800" dirty="0" smtClean="0">
                <a:latin typeface="Arial"/>
                <a:ea typeface="Georgia" charset="0"/>
                <a:cs typeface="Arial"/>
              </a:rPr>
              <a:t>We </a:t>
            </a:r>
            <a:r>
              <a:rPr lang="en-US" sz="2800" dirty="0">
                <a:latin typeface="Arial"/>
                <a:ea typeface="Georgia" charset="0"/>
                <a:cs typeface="Arial"/>
              </a:rPr>
              <a:t>need powerful computational </a:t>
            </a:r>
            <a:r>
              <a:rPr lang="en-US" sz="2800" dirty="0" smtClean="0">
                <a:latin typeface="Arial"/>
                <a:ea typeface="Georgia" charset="0"/>
                <a:cs typeface="Arial"/>
              </a:rPr>
              <a:t>resources </a:t>
            </a:r>
            <a:r>
              <a:rPr lang="en-US" sz="2800" dirty="0">
                <a:latin typeface="Arial"/>
                <a:ea typeface="Georgia" charset="0"/>
                <a:cs typeface="Arial"/>
              </a:rPr>
              <a:t>to gain mechanistic insights of </a:t>
            </a:r>
            <a:r>
              <a:rPr lang="en-US" sz="2800" dirty="0" smtClean="0">
                <a:latin typeface="Arial"/>
                <a:ea typeface="Georgia" charset="0"/>
                <a:cs typeface="Arial"/>
              </a:rPr>
              <a:t>the </a:t>
            </a:r>
            <a:r>
              <a:rPr lang="en-US" sz="2800" dirty="0">
                <a:latin typeface="Arial"/>
                <a:ea typeface="Georgia" charset="0"/>
                <a:cs typeface="Arial"/>
              </a:rPr>
              <a:t>proteins. </a:t>
            </a:r>
            <a:endParaRPr lang="en-GB" sz="4000" b="1" dirty="0" smtClean="0">
              <a:solidFill>
                <a:srgbClr val="D74520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GB" sz="4000" b="1" dirty="0" smtClean="0">
              <a:solidFill>
                <a:srgbClr val="D74520"/>
              </a:solidFill>
            </a:endParaRPr>
          </a:p>
          <a:p>
            <a:r>
              <a:rPr lang="en-US" sz="2800" b="1" dirty="0" smtClean="0"/>
              <a:t> </a:t>
            </a:r>
            <a:endParaRPr lang="en-US" sz="2800" dirty="0"/>
          </a:p>
        </p:txBody>
      </p:sp>
      <p:sp>
        <p:nvSpPr>
          <p:cNvPr id="97" name="Rectangle 35"/>
          <p:cNvSpPr>
            <a:spLocks noChangeArrowheads="1"/>
          </p:cNvSpPr>
          <p:nvPr/>
        </p:nvSpPr>
        <p:spPr bwMode="auto">
          <a:xfrm>
            <a:off x="33604199" y="25908001"/>
            <a:ext cx="9166435" cy="523539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4000" b="1" dirty="0" smtClean="0">
                <a:solidFill>
                  <a:srgbClr val="D74520"/>
                </a:solidFill>
              </a:rPr>
              <a:t>Acknowledgements</a:t>
            </a:r>
            <a:endParaRPr lang="en-US" sz="2800" dirty="0">
              <a:solidFill>
                <a:srgbClr val="D74520"/>
              </a:solidFill>
            </a:endParaRPr>
          </a:p>
        </p:txBody>
      </p:sp>
      <p:pic>
        <p:nvPicPr>
          <p:cNvPr id="5" name="Picture 4" descr="Illinois-Wordmark-Horizontal-Reversed-Orange-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800" y="31413154"/>
            <a:ext cx="6477000" cy="1124246"/>
          </a:xfrm>
          <a:prstGeom prst="rect">
            <a:avLst/>
          </a:prstGeom>
        </p:spPr>
      </p:pic>
      <p:sp>
        <p:nvSpPr>
          <p:cNvPr id="66" name="Rectangle 51"/>
          <p:cNvSpPr>
            <a:spLocks noChangeArrowheads="1"/>
          </p:cNvSpPr>
          <p:nvPr/>
        </p:nvSpPr>
        <p:spPr bwMode="auto">
          <a:xfrm>
            <a:off x="1143001" y="17750476"/>
            <a:ext cx="31780354" cy="134915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4000" b="1" dirty="0" smtClean="0">
                <a:solidFill>
                  <a:srgbClr val="D74520"/>
                </a:solidFill>
              </a:rPr>
              <a:t>How effective is REAP?</a:t>
            </a:r>
          </a:p>
          <a:p>
            <a:pPr>
              <a:spcBef>
                <a:spcPct val="50000"/>
              </a:spcBef>
            </a:pPr>
            <a:endParaRPr lang="en-GB" sz="3600" b="1" dirty="0">
              <a:solidFill>
                <a:srgbClr val="131F33"/>
              </a:solidFill>
            </a:endParaRPr>
          </a:p>
        </p:txBody>
      </p:sp>
      <p:pic>
        <p:nvPicPr>
          <p:cNvPr id="16" name="Picture 15" descr="3M_wordmark-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4" t="27907" r="22027" b="28169"/>
          <a:stretch/>
        </p:blipFill>
        <p:spPr>
          <a:xfrm>
            <a:off x="39697651" y="26594828"/>
            <a:ext cx="2144747" cy="1229646"/>
          </a:xfrm>
          <a:prstGeom prst="rect">
            <a:avLst/>
          </a:prstGeom>
        </p:spPr>
      </p:pic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33604199" y="17678401"/>
            <a:ext cx="9129712" cy="77723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4000" b="1" dirty="0" smtClean="0">
                <a:solidFill>
                  <a:srgbClr val="D74520"/>
                </a:solidFill>
              </a:rPr>
              <a:t>Conclusion</a:t>
            </a:r>
          </a:p>
        </p:txBody>
      </p:sp>
      <p:pic>
        <p:nvPicPr>
          <p:cNvPr id="7" name="Picture 6" descr="Screen Shot 2017-10-17 at 11.13.0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06" y="29384752"/>
            <a:ext cx="7525794" cy="1323848"/>
          </a:xfrm>
          <a:prstGeom prst="rect">
            <a:avLst/>
          </a:prstGeom>
        </p:spPr>
      </p:pic>
      <p:pic>
        <p:nvPicPr>
          <p:cNvPr id="189" name="Picture 188" descr="Pacman_TO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/>
          <a:stretch/>
        </p:blipFill>
        <p:spPr>
          <a:xfrm>
            <a:off x="33438632" y="22984480"/>
            <a:ext cx="2047524" cy="181973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47800" y="18897600"/>
            <a:ext cx="12812939" cy="1194595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447800" y="19533275"/>
            <a:ext cx="12812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 smtClean="0">
                <a:latin typeface="Arial"/>
                <a:cs typeface="Arial"/>
              </a:rPr>
              <a:t>Total of 2 ns MD simulation of Alanine dipeptide </a:t>
            </a:r>
            <a:r>
              <a:rPr lang="en-US" sz="2800" dirty="0" smtClean="0"/>
              <a:t>using SL, </a:t>
            </a:r>
            <a:r>
              <a:rPr lang="en-US" sz="2800" dirty="0"/>
              <a:t>LC, </a:t>
            </a:r>
            <a:r>
              <a:rPr lang="en-US" sz="2800" dirty="0" smtClean="0"/>
              <a:t>and REAP were performed</a:t>
            </a:r>
            <a:r>
              <a:rPr lang="en-US" sz="2800" dirty="0" smtClean="0">
                <a:latin typeface="Arial"/>
                <a:cs typeface="Arial"/>
              </a:rPr>
              <a:t>. REAP samples the dihedral angle landscape more effectively in the same amount of simulation time.</a:t>
            </a:r>
            <a:endParaRPr lang="en-US" sz="2800" dirty="0">
              <a:latin typeface="Arial"/>
              <a:cs typeface="Arial"/>
            </a:endParaRPr>
          </a:p>
          <a:p>
            <a:pPr algn="just">
              <a:spcBef>
                <a:spcPct val="50000"/>
              </a:spcBef>
            </a:pPr>
            <a:endParaRPr lang="en-US" sz="28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2742" y="18897600"/>
            <a:ext cx="9914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solidFill>
                  <a:srgbClr val="131F33"/>
                </a:solidFill>
              </a:rPr>
              <a:t>Conformational sampling: </a:t>
            </a:r>
            <a:r>
              <a:rPr lang="en-GB" sz="3600" b="1" dirty="0">
                <a:solidFill>
                  <a:srgbClr val="131F33"/>
                </a:solidFill>
              </a:rPr>
              <a:t>Alanine </a:t>
            </a:r>
            <a:r>
              <a:rPr lang="en-GB" sz="3600" b="1" dirty="0" smtClean="0">
                <a:solidFill>
                  <a:srgbClr val="131F33"/>
                </a:solidFill>
              </a:rPr>
              <a:t>dipeptide</a:t>
            </a:r>
            <a:endParaRPr lang="en-GB" sz="3600" b="1" dirty="0">
              <a:solidFill>
                <a:srgbClr val="131F33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4771461" y="18897601"/>
            <a:ext cx="17613539" cy="1193790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4790302" y="18897600"/>
            <a:ext cx="17594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131F33"/>
                </a:solidFill>
              </a:rPr>
              <a:t>Enzyme activity: Src kinase activation</a:t>
            </a:r>
            <a:endParaRPr lang="en-US" sz="3600" dirty="0" smtClean="0"/>
          </a:p>
          <a:p>
            <a:pPr algn="just"/>
            <a:r>
              <a:rPr lang="en-US" sz="2800" dirty="0"/>
              <a:t>We furthermore demonstrated that the REAP algorithm’s effectiveness in a protein system that has implications in cancer drug discovery. </a:t>
            </a:r>
            <a:r>
              <a:rPr lang="en-US" sz="2800" dirty="0">
                <a:latin typeface="Arial"/>
                <a:cs typeface="Arial"/>
              </a:rPr>
              <a:t>Total of </a:t>
            </a:r>
            <a:r>
              <a:rPr lang="en-US" sz="2800" dirty="0" smtClean="0">
                <a:latin typeface="Arial"/>
                <a:cs typeface="Arial"/>
              </a:rPr>
              <a:t>15 μs Monte Carlo simulations on MSM </a:t>
            </a:r>
            <a:r>
              <a:rPr lang="en-US" sz="2800" dirty="0">
                <a:latin typeface="Arial"/>
                <a:cs typeface="Arial"/>
              </a:rPr>
              <a:t>of </a:t>
            </a:r>
            <a:r>
              <a:rPr lang="en-US" sz="2800" dirty="0" smtClean="0">
                <a:latin typeface="Arial"/>
                <a:cs typeface="Arial"/>
              </a:rPr>
              <a:t>Src kinase </a:t>
            </a:r>
            <a:r>
              <a:rPr lang="en-US" sz="2800" dirty="0" smtClean="0"/>
              <a:t>using SL</a:t>
            </a:r>
            <a:r>
              <a:rPr lang="en-US" sz="2800" dirty="0"/>
              <a:t>, LC, and REAP were </a:t>
            </a:r>
            <a:r>
              <a:rPr lang="en-US" sz="2800" dirty="0" smtClean="0"/>
              <a:t>performed.</a:t>
            </a:r>
            <a:endParaRPr lang="en-US" sz="2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529576" y="25430947"/>
            <a:ext cx="7843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 smtClean="0"/>
              <a:t>The </a:t>
            </a:r>
            <a:r>
              <a:rPr lang="en-US" sz="2800" dirty="0"/>
              <a:t>algorithm initially starts </a:t>
            </a:r>
            <a:r>
              <a:rPr lang="en-US" sz="2800" dirty="0" smtClean="0"/>
              <a:t>from </a:t>
            </a:r>
            <a:r>
              <a:rPr lang="en-US" sz="2800" dirty="0" err="1"/>
              <a:t>φ</a:t>
            </a:r>
            <a:r>
              <a:rPr lang="en-US" sz="2800" dirty="0"/>
              <a:t> direction, but quickly learns that </a:t>
            </a:r>
            <a:r>
              <a:rPr lang="en-US" sz="2800" dirty="0" err="1" smtClean="0"/>
              <a:t>ψ</a:t>
            </a:r>
            <a:r>
              <a:rPr lang="en-US" sz="2800" dirty="0" smtClean="0"/>
              <a:t> is the best </a:t>
            </a:r>
            <a:r>
              <a:rPr lang="en-US" sz="2800" dirty="0"/>
              <a:t>to sample </a:t>
            </a:r>
            <a:r>
              <a:rPr lang="en-US" sz="2800" dirty="0" smtClean="0"/>
              <a:t>along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562600" y="28727400"/>
            <a:ext cx="8675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 smtClean="0"/>
              <a:t>Performance of REAP using two extra OPs, </a:t>
            </a:r>
            <a:r>
              <a:rPr lang="en-US" sz="2800" dirty="0" err="1" smtClean="0"/>
              <a:t>θ</a:t>
            </a:r>
            <a:r>
              <a:rPr lang="en-US" sz="2800" dirty="0" smtClean="0"/>
              <a:t>, and </a:t>
            </a:r>
            <a:r>
              <a:rPr lang="en-US" sz="2800" dirty="0" err="1" smtClean="0"/>
              <a:t>ζ</a:t>
            </a:r>
            <a:r>
              <a:rPr lang="en-US" sz="2800" dirty="0" smtClean="0"/>
              <a:t>. </a:t>
            </a:r>
            <a:r>
              <a:rPr lang="en-US" sz="2800" dirty="0"/>
              <a:t>Much like the results with the L </a:t>
            </a:r>
            <a:r>
              <a:rPr lang="en-US" sz="2800" dirty="0" smtClean="0"/>
              <a:t>landscape, </a:t>
            </a:r>
            <a:r>
              <a:rPr lang="en-US" sz="2800" dirty="0"/>
              <a:t>sampling of 4 OPs is comparable with 2 </a:t>
            </a:r>
            <a:r>
              <a:rPr lang="en-US" sz="2800" dirty="0" smtClean="0"/>
              <a:t>OPs. 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044507" y="29946600"/>
            <a:ext cx="39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0            0.5        </a:t>
            </a:r>
            <a:r>
              <a:rPr lang="en-US" sz="1050" dirty="0" smtClean="0"/>
              <a:t> </a:t>
            </a:r>
            <a:r>
              <a:rPr lang="en-US" sz="2400" dirty="0" smtClean="0"/>
              <a:t> </a:t>
            </a:r>
            <a:r>
              <a:rPr lang="en-US" sz="2800" dirty="0" smtClean="0"/>
              <a:t>   1</a:t>
            </a:r>
            <a:endParaRPr lang="en-US" sz="28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447801" y="26974800"/>
            <a:ext cx="3964222" cy="3810000"/>
            <a:chOff x="1447801" y="26974800"/>
            <a:chExt cx="3964222" cy="3810000"/>
          </a:xfrm>
        </p:grpSpPr>
        <p:pic>
          <p:nvPicPr>
            <p:cNvPr id="110" name="Picture 109" descr="distribution-mRL-LAla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49" t="9125" r="4941" b="9898"/>
            <a:stretch/>
          </p:blipFill>
          <p:spPr>
            <a:xfrm>
              <a:off x="2213800" y="27330172"/>
              <a:ext cx="3198223" cy="2692627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1522445" y="27128494"/>
              <a:ext cx="763555" cy="312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2800" dirty="0" smtClean="0"/>
                <a:t>4</a:t>
              </a:r>
              <a:endParaRPr lang="en-US" sz="2800" dirty="0"/>
            </a:p>
            <a:p>
              <a:pPr>
                <a:lnSpc>
                  <a:spcPct val="70000"/>
                </a:lnSpc>
              </a:pPr>
              <a:endParaRPr lang="en-US" sz="2800" dirty="0"/>
            </a:p>
            <a:p>
              <a:pPr>
                <a:lnSpc>
                  <a:spcPct val="80000"/>
                </a:lnSpc>
              </a:pPr>
              <a:endParaRPr lang="en-US" sz="2800" dirty="0" smtClean="0"/>
            </a:p>
            <a:p>
              <a:pPr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2</a:t>
              </a:r>
            </a:p>
            <a:p>
              <a:pPr>
                <a:lnSpc>
                  <a:spcPct val="80000"/>
                </a:lnSpc>
              </a:pPr>
              <a:endParaRPr lang="en-US" sz="2800" dirty="0" smtClean="0"/>
            </a:p>
            <a:p>
              <a:pPr>
                <a:lnSpc>
                  <a:spcPct val="80000"/>
                </a:lnSpc>
              </a:pPr>
              <a:endParaRPr lang="en-US" sz="2800" dirty="0"/>
            </a:p>
            <a:p>
              <a:pPr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0</a:t>
              </a:r>
              <a:endParaRPr lang="en-US" sz="28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133600" y="30261580"/>
              <a:ext cx="32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Discovered portion</a:t>
              </a:r>
              <a:endParaRPr lang="en-US" sz="2800" dirty="0"/>
            </a:p>
          </p:txBody>
        </p:sp>
        <p:sp>
          <p:nvSpPr>
            <p:cNvPr id="159" name="TextBox 158"/>
            <p:cNvSpPr txBox="1"/>
            <p:nvPr/>
          </p:nvSpPr>
          <p:spPr>
            <a:xfrm rot="16200000">
              <a:off x="278328" y="28144273"/>
              <a:ext cx="2862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Number of tries</a:t>
              </a:r>
              <a:endParaRPr lang="en-US" sz="2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12700" y="27421820"/>
              <a:ext cx="1344900" cy="67957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 descr="distribution-mRL-LAla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10" t="12461" r="42174" b="76660"/>
            <a:stretch/>
          </p:blipFill>
          <p:spPr>
            <a:xfrm>
              <a:off x="2286000" y="27432000"/>
              <a:ext cx="770196" cy="762000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2853873" y="27318889"/>
              <a:ext cx="1489527" cy="875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 smtClean="0"/>
                <a:t>4 OPs</a:t>
              </a:r>
            </a:p>
            <a:p>
              <a:pPr>
                <a:lnSpc>
                  <a:spcPct val="90000"/>
                </a:lnSpc>
              </a:pPr>
              <a:r>
                <a:rPr lang="en-US" sz="2800" dirty="0" smtClean="0"/>
                <a:t>2 OPs</a:t>
              </a:r>
              <a:endParaRPr lang="en-US" sz="28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71306" y="20955000"/>
            <a:ext cx="13287694" cy="3886200"/>
            <a:chOff x="1571306" y="20955000"/>
            <a:chExt cx="13287694" cy="3886200"/>
          </a:xfrm>
        </p:grpSpPr>
        <p:grpSp>
          <p:nvGrpSpPr>
            <p:cNvPr id="37" name="Group 36"/>
            <p:cNvGrpSpPr/>
            <p:nvPr/>
          </p:nvGrpSpPr>
          <p:grpSpPr>
            <a:xfrm>
              <a:off x="1571306" y="20955000"/>
              <a:ext cx="13287694" cy="3886200"/>
              <a:chOff x="1402072" y="19583400"/>
              <a:chExt cx="13287694" cy="3886200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9906000" y="22582637"/>
                <a:ext cx="4783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-</a:t>
                </a:r>
                <a:r>
                  <a:rPr lang="en-US" sz="2800" dirty="0" smtClean="0"/>
                  <a:t>π    -</a:t>
                </a:r>
                <a:r>
                  <a:rPr lang="en-US" sz="2800" dirty="0"/>
                  <a:t>π/</a:t>
                </a:r>
                <a:r>
                  <a:rPr lang="en-US" sz="2800" dirty="0" smtClean="0"/>
                  <a:t>2 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 </a:t>
                </a:r>
                <a:r>
                  <a:rPr lang="en-US" sz="1800" dirty="0" smtClean="0"/>
                  <a:t> </a:t>
                </a:r>
                <a:r>
                  <a:rPr lang="en-US" sz="2800" dirty="0" smtClean="0"/>
                  <a:t>  0     π</a:t>
                </a:r>
                <a:r>
                  <a:rPr lang="en-US" sz="2800" dirty="0"/>
                  <a:t>/</a:t>
                </a:r>
                <a:r>
                  <a:rPr lang="en-US" sz="2800" dirty="0" smtClean="0"/>
                  <a:t>2     </a:t>
                </a:r>
                <a:r>
                  <a:rPr lang="en-US" sz="2800" dirty="0"/>
                  <a:t>π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402072" y="19583400"/>
                <a:ext cx="12449908" cy="3886200"/>
                <a:chOff x="1402072" y="19583400"/>
                <a:chExt cx="12449908" cy="388620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1402072" y="19583400"/>
                  <a:ext cx="12449908" cy="3886200"/>
                  <a:chOff x="1402072" y="19583400"/>
                  <a:chExt cx="12449908" cy="3886200"/>
                </a:xfrm>
              </p:grpSpPr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2277804" y="19812000"/>
                    <a:ext cx="11574176" cy="2906227"/>
                    <a:chOff x="1827284" y="21094225"/>
                    <a:chExt cx="11574176" cy="2906227"/>
                  </a:xfrm>
                </p:grpSpPr>
                <p:pic>
                  <p:nvPicPr>
                    <p:cNvPr id="112" name="Picture 111" descr="ala.png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640" t="10373" r="581" b="15523"/>
                    <a:stretch/>
                  </p:blipFill>
                  <p:spPr>
                    <a:xfrm>
                      <a:off x="1827284" y="21094225"/>
                      <a:ext cx="11574176" cy="29062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3495046" y="21130718"/>
                      <a:ext cx="2057400" cy="9541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800" dirty="0" smtClean="0"/>
                        <a:t>Single Long</a:t>
                      </a:r>
                    </a:p>
                    <a:p>
                      <a:pPr algn="ctr"/>
                      <a:r>
                        <a:rPr lang="en-US" sz="2800" dirty="0" smtClean="0"/>
                        <a:t>(SL)</a:t>
                      </a:r>
                      <a:endParaRPr lang="en-US" sz="2800" dirty="0"/>
                    </a:p>
                  </p:txBody>
                </p:sp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253644" y="21170425"/>
                      <a:ext cx="2185002" cy="9541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800" dirty="0" smtClean="0"/>
                        <a:t>Least Count</a:t>
                      </a:r>
                    </a:p>
                    <a:p>
                      <a:pPr algn="ctr"/>
                      <a:r>
                        <a:rPr lang="en-US" sz="2800" dirty="0" smtClean="0"/>
                        <a:t>(LC)</a:t>
                      </a:r>
                      <a:endParaRPr lang="en-US" sz="2800" dirty="0"/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12115800" y="21197479"/>
                      <a:ext cx="128566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dirty="0" smtClean="0"/>
                        <a:t>REAP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5901873" y="22582637"/>
                    <a:ext cx="478376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-</a:t>
                    </a:r>
                    <a:r>
                      <a:rPr lang="en-US" sz="2800" dirty="0" smtClean="0"/>
                      <a:t>π    -</a:t>
                    </a:r>
                    <a:r>
                      <a:rPr lang="en-US" sz="2800" dirty="0"/>
                      <a:t>π/</a:t>
                    </a:r>
                    <a:r>
                      <a:rPr lang="en-US" sz="2800" dirty="0" smtClean="0"/>
                      <a:t>2 </a:t>
                    </a:r>
                    <a:r>
                      <a:rPr lang="en-US" sz="2800" dirty="0"/>
                      <a:t> </a:t>
                    </a:r>
                    <a:r>
                      <a:rPr lang="en-US" sz="2800" dirty="0" smtClean="0"/>
                      <a:t> </a:t>
                    </a:r>
                    <a:r>
                      <a:rPr lang="en-US" sz="1800" dirty="0" smtClean="0"/>
                      <a:t> </a:t>
                    </a:r>
                    <a:r>
                      <a:rPr lang="en-US" sz="2800" dirty="0" smtClean="0"/>
                      <a:t>  0     π</a:t>
                    </a:r>
                    <a:r>
                      <a:rPr lang="en-US" sz="2800" dirty="0"/>
                      <a:t>/</a:t>
                    </a:r>
                    <a:r>
                      <a:rPr lang="en-US" sz="2800" dirty="0" smtClean="0"/>
                      <a:t>2     </a:t>
                    </a:r>
                    <a:r>
                      <a:rPr lang="en-US" sz="2800" dirty="0"/>
                      <a:t>π</a:t>
                    </a:r>
                  </a:p>
                </p:txBody>
              </p:sp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1789034" y="22412980"/>
                    <a:ext cx="64936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 smtClean="0"/>
                      <a:t>-π</a:t>
                    </a:r>
                    <a:endParaRPr lang="en-US" sz="2800" dirty="0"/>
                  </a:p>
                </p:txBody>
              </p:sp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512742" y="20269200"/>
                    <a:ext cx="91746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-π/</a:t>
                    </a:r>
                    <a:r>
                      <a:rPr lang="en-US" sz="2800" dirty="0" smtClean="0"/>
                      <a:t>2</a:t>
                    </a:r>
                    <a:endParaRPr lang="en-US" sz="2800" dirty="0"/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1512742" y="21727180"/>
                    <a:ext cx="91746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-π/</a:t>
                    </a:r>
                    <a:r>
                      <a:rPr lang="en-US" sz="2800" dirty="0" smtClean="0"/>
                      <a:t>2</a:t>
                    </a:r>
                    <a:endParaRPr lang="en-US" sz="2800" dirty="0"/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973003" y="19583400"/>
                    <a:ext cx="45719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π</a:t>
                    </a:r>
                  </a:p>
                </p:txBody>
              </p:sp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1981200" y="21031200"/>
                    <a:ext cx="24026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 smtClean="0"/>
                      <a:t>0</a:t>
                    </a:r>
                    <a:endParaRPr lang="en-US" sz="2800" dirty="0"/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 rot="16200000">
                    <a:off x="1395859" y="21035167"/>
                    <a:ext cx="53564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i="1" dirty="0" err="1" smtClean="0"/>
                      <a:t>Ψ</a:t>
                    </a:r>
                    <a:endParaRPr lang="en-US" sz="2800" i="1" dirty="0"/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7772400" y="22946380"/>
                    <a:ext cx="60605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2800" i="1" dirty="0" smtClean="0"/>
                      <a:t>Φ</a:t>
                    </a:r>
                    <a:endParaRPr lang="en-US" sz="2800" dirty="0"/>
                  </a:p>
                </p:txBody>
              </p:sp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975587" y="22587398"/>
                    <a:ext cx="434901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-</a:t>
                    </a:r>
                    <a:r>
                      <a:rPr lang="en-US" sz="2800" dirty="0" smtClean="0"/>
                      <a:t>π    -</a:t>
                    </a:r>
                    <a:r>
                      <a:rPr lang="en-US" sz="2800" dirty="0"/>
                      <a:t>π/</a:t>
                    </a:r>
                    <a:r>
                      <a:rPr lang="en-US" sz="2800" dirty="0" smtClean="0"/>
                      <a:t>2 </a:t>
                    </a:r>
                    <a:r>
                      <a:rPr lang="en-US" sz="2800" dirty="0"/>
                      <a:t> </a:t>
                    </a:r>
                    <a:r>
                      <a:rPr lang="en-US" sz="2800" dirty="0" smtClean="0"/>
                      <a:t> </a:t>
                    </a:r>
                    <a:r>
                      <a:rPr lang="en-US" sz="1800" dirty="0" smtClean="0"/>
                      <a:t> </a:t>
                    </a:r>
                    <a:r>
                      <a:rPr lang="en-US" sz="2800" dirty="0" smtClean="0"/>
                      <a:t>  0     π</a:t>
                    </a:r>
                    <a:r>
                      <a:rPr lang="en-US" sz="2800" dirty="0"/>
                      <a:t>/</a:t>
                    </a:r>
                    <a:r>
                      <a:rPr lang="en-US" sz="2800" dirty="0" smtClean="0"/>
                      <a:t>2     </a:t>
                    </a:r>
                    <a:r>
                      <a:rPr lang="en-US" sz="2800" dirty="0"/>
                      <a:t>π</a:t>
                    </a:r>
                  </a:p>
                </p:txBody>
              </p:sp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86200" y="22946380"/>
                    <a:ext cx="60605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2800" i="1" dirty="0" smtClean="0"/>
                      <a:t>Φ</a:t>
                    </a:r>
                    <a:endParaRPr lang="en-US" sz="2800" dirty="0"/>
                  </a:p>
                </p:txBody>
              </p:sp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11794166" y="22946380"/>
                    <a:ext cx="60605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2800" i="1" dirty="0" smtClean="0"/>
                      <a:t>Φ</a:t>
                    </a:r>
                    <a:endParaRPr lang="en-US" sz="2800" dirty="0"/>
                  </a:p>
                </p:txBody>
              </p:sp>
            </p:grpSp>
            <p:pic>
              <p:nvPicPr>
                <p:cNvPr id="146" name="Picture 145" descr="ala-w.png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407" t="11540" r="15" b="11515"/>
                <a:stretch/>
              </p:blipFill>
              <p:spPr>
                <a:xfrm>
                  <a:off x="4124791" y="20722924"/>
                  <a:ext cx="1804524" cy="1527476"/>
                </a:xfrm>
                <a:prstGeom prst="rect">
                  <a:avLst/>
                </a:prstGeom>
              </p:spPr>
            </p:pic>
          </p:grpSp>
        </p:grpSp>
        <p:sp>
          <p:nvSpPr>
            <p:cNvPr id="181" name="TextBox 180"/>
            <p:cNvSpPr txBox="1"/>
            <p:nvPr/>
          </p:nvSpPr>
          <p:spPr>
            <a:xfrm>
              <a:off x="4114800" y="23709868"/>
              <a:ext cx="2143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Discovered portion</a:t>
              </a:r>
              <a:endParaRPr lang="en-US" sz="18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180846" y="23525202"/>
              <a:ext cx="2524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0                     </a:t>
              </a:r>
              <a:r>
                <a:rPr lang="en-US" sz="800" dirty="0" smtClean="0"/>
                <a:t> </a:t>
              </a:r>
              <a:r>
                <a:rPr lang="en-US" sz="1600" dirty="0" smtClean="0"/>
                <a:t> </a:t>
              </a:r>
              <a:r>
                <a:rPr lang="en-US" sz="1800" dirty="0" smtClean="0"/>
                <a:t>  1</a:t>
              </a:r>
              <a:endParaRPr lang="en-US" sz="18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581400" y="21997902"/>
              <a:ext cx="763555" cy="1818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1800" dirty="0" smtClean="0"/>
                <a:t>4</a:t>
              </a:r>
              <a:endParaRPr lang="en-US" sz="1800" dirty="0"/>
            </a:p>
            <a:p>
              <a:pPr>
                <a:lnSpc>
                  <a:spcPct val="70000"/>
                </a:lnSpc>
              </a:pPr>
              <a:endParaRPr lang="en-US" sz="1800" dirty="0"/>
            </a:p>
            <a:p>
              <a:pPr>
                <a:lnSpc>
                  <a:spcPct val="80000"/>
                </a:lnSpc>
              </a:pPr>
              <a:endParaRPr lang="en-US" sz="1800" dirty="0" smtClean="0"/>
            </a:p>
            <a:p>
              <a:pPr>
                <a:lnSpc>
                  <a:spcPct val="80000"/>
                </a:lnSpc>
              </a:pPr>
              <a:endParaRPr lang="en-US" sz="1800" dirty="0" smtClean="0"/>
            </a:p>
            <a:p>
              <a:pPr>
                <a:lnSpc>
                  <a:spcPct val="80000"/>
                </a:lnSpc>
              </a:pPr>
              <a:endParaRPr lang="en-US" sz="1800" dirty="0" smtClean="0"/>
            </a:p>
            <a:p>
              <a:pPr>
                <a:lnSpc>
                  <a:spcPct val="80000"/>
                </a:lnSpc>
              </a:pPr>
              <a:endParaRPr lang="en-US" sz="1800" dirty="0"/>
            </a:p>
            <a:p>
              <a:pPr>
                <a:lnSpc>
                  <a:spcPct val="80000"/>
                </a:lnSpc>
              </a:pPr>
              <a:endParaRPr lang="en-US" sz="1800" dirty="0" smtClean="0"/>
            </a:p>
            <a:p>
              <a:pPr algn="r">
                <a:lnSpc>
                  <a:spcPct val="80000"/>
                </a:lnSpc>
              </a:pP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84" name="TextBox 183"/>
            <p:cNvSpPr txBox="1"/>
            <p:nvPr/>
          </p:nvSpPr>
          <p:spPr>
            <a:xfrm rot="16200000">
              <a:off x="3153782" y="22737182"/>
              <a:ext cx="1857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# Tries</a:t>
              </a:r>
              <a:endParaRPr lang="en-US" sz="1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28924" y="22174200"/>
              <a:ext cx="776476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481324" y="22174200"/>
              <a:ext cx="776476" cy="76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Picture 185" descr="ala-w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99" t="16583" r="38983" b="71637"/>
            <a:stretch/>
          </p:blipFill>
          <p:spPr>
            <a:xfrm>
              <a:off x="4328924" y="22164020"/>
              <a:ext cx="319276" cy="619780"/>
            </a:xfrm>
            <a:prstGeom prst="rect">
              <a:avLst/>
            </a:prstGeom>
          </p:spPr>
        </p:pic>
        <p:sp>
          <p:nvSpPr>
            <p:cNvPr id="185" name="TextBox 184"/>
            <p:cNvSpPr txBox="1"/>
            <p:nvPr/>
          </p:nvSpPr>
          <p:spPr>
            <a:xfrm>
              <a:off x="4572000" y="22098000"/>
              <a:ext cx="866904" cy="7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dirty="0" smtClean="0"/>
                <a:t>LC</a:t>
              </a:r>
            </a:p>
            <a:p>
              <a:pPr>
                <a:lnSpc>
                  <a:spcPct val="80000"/>
                </a:lnSpc>
              </a:pPr>
              <a:r>
                <a:rPr lang="en-US" sz="1800" dirty="0" smtClean="0"/>
                <a:t>REAP</a:t>
              </a:r>
            </a:p>
            <a:p>
              <a:pPr>
                <a:lnSpc>
                  <a:spcPct val="80000"/>
                </a:lnSpc>
              </a:pPr>
              <a:r>
                <a:rPr lang="en-US" sz="1800" dirty="0" smtClean="0"/>
                <a:t>SL</a:t>
              </a:r>
              <a:endParaRPr lang="en-US" sz="1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144000" y="24841200"/>
            <a:ext cx="5398861" cy="3495023"/>
            <a:chOff x="9296400" y="24671426"/>
            <a:chExt cx="5398861" cy="3893394"/>
          </a:xfrm>
        </p:grpSpPr>
        <p:grpSp>
          <p:nvGrpSpPr>
            <p:cNvPr id="33" name="Group 32"/>
            <p:cNvGrpSpPr/>
            <p:nvPr/>
          </p:nvGrpSpPr>
          <p:grpSpPr>
            <a:xfrm>
              <a:off x="9296400" y="24671426"/>
              <a:ext cx="5398861" cy="3893394"/>
              <a:chOff x="9677400" y="24442826"/>
              <a:chExt cx="4583338" cy="3893394"/>
            </a:xfrm>
          </p:grpSpPr>
          <p:pic>
            <p:nvPicPr>
              <p:cNvPr id="109" name="Picture 108" descr="ala-w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2" t="12657" r="50732" b="11774"/>
              <a:stretch/>
            </p:blipFill>
            <p:spPr>
              <a:xfrm>
                <a:off x="10440955" y="24799925"/>
                <a:ext cx="3179795" cy="2750304"/>
              </a:xfrm>
              <a:prstGeom prst="rect">
                <a:avLst/>
              </a:prstGeom>
            </p:spPr>
          </p:pic>
          <p:sp>
            <p:nvSpPr>
              <p:cNvPr id="149" name="TextBox 148"/>
              <p:cNvSpPr txBox="1"/>
              <p:nvPr/>
            </p:nvSpPr>
            <p:spPr>
              <a:xfrm>
                <a:off x="10896600" y="27813000"/>
                <a:ext cx="3124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Round number</a:t>
                </a:r>
                <a:endParaRPr lang="en-US" sz="28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10285445" y="27432000"/>
                <a:ext cx="39752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0                500           1000</a:t>
                </a:r>
                <a:endParaRPr lang="en-US" sz="28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9677400" y="24442826"/>
                <a:ext cx="763555" cy="3462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 smtClean="0"/>
                  <a:t>1</a:t>
                </a:r>
                <a:endParaRPr lang="en-US" sz="2800" dirty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pPr algn="r"/>
                <a:r>
                  <a:rPr lang="en-US" sz="2800" dirty="0" smtClean="0"/>
                  <a:t>0.5</a:t>
                </a:r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pPr algn="r"/>
                <a:r>
                  <a:rPr lang="en-US" sz="2800" dirty="0" smtClean="0"/>
                  <a:t>0</a:t>
                </a:r>
                <a:endParaRPr lang="en-US" sz="2800" dirty="0"/>
              </a:p>
            </p:txBody>
          </p:sp>
        </p:grpSp>
        <p:pic>
          <p:nvPicPr>
            <p:cNvPr id="188" name="Picture 187" descr="ala-w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8" t="16069" r="76609" b="71242"/>
            <a:stretch/>
          </p:blipFill>
          <p:spPr>
            <a:xfrm>
              <a:off x="10270842" y="25095856"/>
              <a:ext cx="1463958" cy="705140"/>
            </a:xfrm>
            <a:prstGeom prst="rect">
              <a:avLst/>
            </a:prstGeom>
          </p:spPr>
        </p:pic>
      </p:grpSp>
      <p:sp>
        <p:nvSpPr>
          <p:cNvPr id="191" name="TextBox 190"/>
          <p:cNvSpPr txBox="1"/>
          <p:nvPr/>
        </p:nvSpPr>
        <p:spPr>
          <a:xfrm>
            <a:off x="14883988" y="29047375"/>
            <a:ext cx="12307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 smtClean="0"/>
              <a:t>Comparable result </a:t>
            </a:r>
            <a:r>
              <a:rPr lang="en-US" sz="2800" dirty="0"/>
              <a:t>was achieved by </a:t>
            </a:r>
            <a:r>
              <a:rPr lang="en-US" sz="2800" dirty="0" smtClean="0"/>
              <a:t>providing 10 </a:t>
            </a:r>
            <a:r>
              <a:rPr lang="en-US" sz="2800" dirty="0"/>
              <a:t>insignificant </a:t>
            </a:r>
            <a:r>
              <a:rPr lang="en-US" sz="2800" dirty="0" smtClean="0"/>
              <a:t>distances situated </a:t>
            </a:r>
            <a:r>
              <a:rPr lang="en-US" sz="2800" dirty="0"/>
              <a:t>on the αE and αF </a:t>
            </a:r>
            <a:r>
              <a:rPr lang="en-US" sz="2800" dirty="0" smtClean="0"/>
              <a:t>helix </a:t>
            </a:r>
            <a:r>
              <a:rPr lang="en-US" sz="2800" dirty="0"/>
              <a:t>(12 OPs </a:t>
            </a:r>
            <a:r>
              <a:rPr lang="en-US" sz="2800" dirty="0" smtClean="0"/>
              <a:t>total).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9512776" y="25476741"/>
            <a:ext cx="12643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 smtClean="0"/>
              <a:t>REAP initially </a:t>
            </a:r>
            <a:r>
              <a:rPr lang="en-US" sz="2800" dirty="0"/>
              <a:t>finds sampling along the A-loop RMSD more important than K-E </a:t>
            </a:r>
            <a:r>
              <a:rPr lang="en-US" sz="2800" dirty="0" smtClean="0"/>
              <a:t>distance. </a:t>
            </a:r>
            <a:r>
              <a:rPr lang="en-US" sz="2800" dirty="0"/>
              <a:t>Afterwards, the weights fluctuate </a:t>
            </a:r>
            <a:r>
              <a:rPr lang="en-US" sz="2800" dirty="0" smtClean="0"/>
              <a:t>until </a:t>
            </a:r>
            <a:r>
              <a:rPr lang="en-US" sz="2800" dirty="0"/>
              <a:t>the K-E distance then becomes relevant for </a:t>
            </a:r>
            <a:r>
              <a:rPr lang="en-US" sz="2800" dirty="0" smtClean="0"/>
              <a:t>sampling.</a:t>
            </a:r>
            <a:endParaRPr lang="en-US" sz="2800" dirty="0">
              <a:latin typeface="Arial"/>
              <a:cs typeface="Arial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5434175" y="20930245"/>
            <a:ext cx="17560425" cy="3606155"/>
            <a:chOff x="15281775" y="20930245"/>
            <a:chExt cx="17560425" cy="3606155"/>
          </a:xfrm>
        </p:grpSpPr>
        <p:grpSp>
          <p:nvGrpSpPr>
            <p:cNvPr id="52" name="Group 51"/>
            <p:cNvGrpSpPr/>
            <p:nvPr/>
          </p:nvGrpSpPr>
          <p:grpSpPr>
            <a:xfrm>
              <a:off x="15281775" y="21023341"/>
              <a:ext cx="17560425" cy="3513059"/>
              <a:chOff x="15281775" y="20574000"/>
              <a:chExt cx="17560425" cy="3513059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15393955" y="20612783"/>
                <a:ext cx="12049369" cy="3097083"/>
                <a:chOff x="18386983" y="22150036"/>
                <a:chExt cx="12924195" cy="3379932"/>
              </a:xfrm>
            </p:grpSpPr>
            <p:pic>
              <p:nvPicPr>
                <p:cNvPr id="124" name="Picture 123" descr="Src.png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3" t="10723" b="14653"/>
                <a:stretch/>
              </p:blipFill>
              <p:spPr>
                <a:xfrm>
                  <a:off x="18386983" y="22150036"/>
                  <a:ext cx="12924195" cy="3379932"/>
                </a:xfrm>
                <a:prstGeom prst="rect">
                  <a:avLst/>
                </a:prstGeom>
              </p:spPr>
            </p:pic>
            <p:sp>
              <p:nvSpPr>
                <p:cNvPr id="125" name="TextBox 124"/>
                <p:cNvSpPr txBox="1"/>
                <p:nvPr/>
              </p:nvSpPr>
              <p:spPr>
                <a:xfrm>
                  <a:off x="20416346" y="22250400"/>
                  <a:ext cx="2300786" cy="571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Single Long</a:t>
                  </a:r>
                  <a:endParaRPr lang="en-US" sz="2800" dirty="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24678709" y="22265788"/>
                  <a:ext cx="2285354" cy="571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Least Count</a:t>
                  </a:r>
                  <a:endParaRPr lang="en-US" sz="2800" dirty="0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9892235" y="22267338"/>
                  <a:ext cx="12856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REAP</a:t>
                  </a:r>
                  <a:endParaRPr lang="en-US" sz="2800" dirty="0"/>
                </a:p>
              </p:txBody>
            </p:sp>
          </p:grpSp>
          <p:pic>
            <p:nvPicPr>
              <p:cNvPr id="148" name="Picture 147" descr="src-weights_nStates0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2" t="9132" b="10728"/>
              <a:stretch/>
            </p:blipFill>
            <p:spPr>
              <a:xfrm>
                <a:off x="27688149" y="20574000"/>
                <a:ext cx="4447739" cy="3093124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28346400" y="20810459"/>
                <a:ext cx="1780761" cy="9144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3" name="Picture 192" descr="ala-w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799" t="16583" r="38983" b="71637"/>
              <a:stretch/>
            </p:blipFill>
            <p:spPr>
              <a:xfrm>
                <a:off x="28331924" y="20802599"/>
                <a:ext cx="547876" cy="1063539"/>
              </a:xfrm>
              <a:prstGeom prst="rect">
                <a:avLst/>
              </a:prstGeom>
            </p:spPr>
          </p:pic>
          <p:sp>
            <p:nvSpPr>
              <p:cNvPr id="194" name="TextBox 193"/>
              <p:cNvSpPr txBox="1"/>
              <p:nvPr/>
            </p:nvSpPr>
            <p:spPr>
              <a:xfrm>
                <a:off x="28803600" y="20727688"/>
                <a:ext cx="1219199" cy="1262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dirty="0" smtClean="0"/>
                  <a:t>LC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800" dirty="0" smtClean="0"/>
                  <a:t>REAP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800" dirty="0" smtClean="0"/>
                  <a:t>SL</a:t>
                </a:r>
                <a:endParaRPr lang="en-US" sz="2800" dirty="0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5281775" y="23545800"/>
                <a:ext cx="4682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0               0.5 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  </a:t>
                </a:r>
                <a:r>
                  <a:rPr lang="en-US" sz="1800" dirty="0" smtClean="0"/>
                  <a:t>  </a:t>
                </a:r>
                <a:r>
                  <a:rPr lang="en-US" sz="2800" dirty="0" smtClean="0"/>
                  <a:t>        1</a:t>
                </a:r>
                <a:endParaRPr lang="en-US" sz="2800" dirty="0"/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19320375" y="23555980"/>
                <a:ext cx="4682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            0.5       </a:t>
                </a:r>
                <a:r>
                  <a:rPr lang="en-US" sz="1800" dirty="0" smtClean="0"/>
                  <a:t>  </a:t>
                </a:r>
                <a:r>
                  <a:rPr lang="en-US" sz="2800" dirty="0" smtClean="0"/>
                  <a:t>   </a:t>
                </a:r>
                <a:r>
                  <a:rPr lang="en-US" sz="2000" dirty="0" smtClean="0"/>
                  <a:t>  </a:t>
                </a:r>
                <a:r>
                  <a:rPr lang="en-US" sz="2800" dirty="0" smtClean="0"/>
                  <a:t>   1</a:t>
                </a:r>
                <a:endParaRPr lang="en-US" sz="28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23358975" y="23563839"/>
                <a:ext cx="4682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     </a:t>
                </a:r>
                <a:r>
                  <a:rPr lang="en-US" sz="2400" dirty="0" smtClean="0"/>
                  <a:t>  </a:t>
                </a:r>
                <a:r>
                  <a:rPr lang="en-US" sz="2000" dirty="0" smtClean="0"/>
                  <a:t>   </a:t>
                </a:r>
                <a:r>
                  <a:rPr lang="en-US" sz="2800" dirty="0" smtClean="0"/>
                  <a:t>  0.5   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</a:t>
                </a:r>
                <a:r>
                  <a:rPr lang="en-US" sz="1200" dirty="0" smtClean="0"/>
                  <a:t>  </a:t>
                </a:r>
                <a:r>
                  <a:rPr lang="en-US" sz="1800" dirty="0" smtClean="0"/>
                  <a:t> </a:t>
                </a:r>
                <a:r>
                  <a:rPr lang="en-US" sz="2800" dirty="0" smtClean="0"/>
                  <a:t>       1</a:t>
                </a:r>
                <a:endParaRPr lang="en-US" sz="28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8159575" y="23545800"/>
                <a:ext cx="4682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0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     </a:t>
                </a:r>
                <a:r>
                  <a:rPr lang="en-US" sz="2400" dirty="0" smtClean="0"/>
                  <a:t>  </a:t>
                </a:r>
                <a:r>
                  <a:rPr lang="en-US" sz="2000" dirty="0" smtClean="0"/>
                  <a:t>   </a:t>
                </a:r>
                <a:r>
                  <a:rPr lang="en-US" sz="2800" dirty="0" smtClean="0"/>
                  <a:t>  0.5    </a:t>
                </a:r>
                <a:r>
                  <a:rPr lang="en-US" sz="2400" dirty="0" smtClean="0"/>
                  <a:t>  </a:t>
                </a:r>
                <a:r>
                  <a:rPr lang="en-US" sz="2800" dirty="0" smtClean="0"/>
                  <a:t> </a:t>
                </a:r>
                <a:r>
                  <a:rPr lang="en-US" sz="1200" dirty="0" smtClean="0"/>
                  <a:t>  </a:t>
                </a:r>
                <a:r>
                  <a:rPr lang="en-US" sz="1800" dirty="0" smtClean="0"/>
                  <a:t> </a:t>
                </a:r>
                <a:r>
                  <a:rPr lang="en-US" sz="2800" dirty="0" smtClean="0"/>
                  <a:t>       1</a:t>
                </a:r>
                <a:endParaRPr lang="en-US" sz="2800" dirty="0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27444884" y="20930245"/>
              <a:ext cx="766119" cy="322515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7506645" y="21003729"/>
              <a:ext cx="763555" cy="3381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2800" dirty="0" smtClean="0"/>
                <a:t>15</a:t>
              </a:r>
              <a:endParaRPr lang="en-US" sz="2800" dirty="0"/>
            </a:p>
            <a:p>
              <a:pPr algn="r">
                <a:lnSpc>
                  <a:spcPct val="70000"/>
                </a:lnSpc>
              </a:pPr>
              <a:endParaRPr lang="en-US" sz="2800" dirty="0" smtClean="0"/>
            </a:p>
            <a:p>
              <a:pPr algn="r">
                <a:lnSpc>
                  <a:spcPct val="70000"/>
                </a:lnSpc>
              </a:pPr>
              <a:endParaRPr lang="en-US" sz="2800" dirty="0" smtClean="0"/>
            </a:p>
            <a:p>
              <a:pPr algn="r">
                <a:lnSpc>
                  <a:spcPct val="70000"/>
                </a:lnSpc>
              </a:pPr>
              <a:r>
                <a:rPr lang="en-US" sz="2800" dirty="0" smtClean="0"/>
                <a:t>10</a:t>
              </a:r>
              <a:endParaRPr lang="en-US" sz="2800" dirty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5</a:t>
              </a:r>
            </a:p>
            <a:p>
              <a:pPr algn="r">
                <a:lnSpc>
                  <a:spcPct val="80000"/>
                </a:lnSpc>
              </a:pPr>
              <a:endParaRPr lang="en-US" sz="2800" dirty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0</a:t>
              </a:r>
              <a:endParaRPr lang="en-US" sz="2800" dirty="0"/>
            </a:p>
          </p:txBody>
        </p:sp>
        <p:sp>
          <p:nvSpPr>
            <p:cNvPr id="212" name="TextBox 211"/>
            <p:cNvSpPr txBox="1"/>
            <p:nvPr/>
          </p:nvSpPr>
          <p:spPr>
            <a:xfrm rot="16200000">
              <a:off x="26186328" y="22201841"/>
              <a:ext cx="2862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Number of tries</a:t>
              </a:r>
              <a:endParaRPr lang="en-US" sz="2800" dirty="0"/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4859000" y="21031200"/>
            <a:ext cx="763555" cy="333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2800" dirty="0" smtClean="0"/>
              <a:t>2</a:t>
            </a:r>
          </a:p>
          <a:p>
            <a:pPr algn="r">
              <a:lnSpc>
                <a:spcPct val="70000"/>
              </a:lnSpc>
            </a:pPr>
            <a:endParaRPr lang="en-US" sz="2800" dirty="0"/>
          </a:p>
          <a:p>
            <a:pPr algn="r">
              <a:lnSpc>
                <a:spcPct val="70000"/>
              </a:lnSpc>
            </a:pPr>
            <a:endParaRPr lang="en-US" sz="2800" dirty="0" smtClean="0"/>
          </a:p>
          <a:p>
            <a:pPr algn="r">
              <a:lnSpc>
                <a:spcPct val="70000"/>
              </a:lnSpc>
            </a:pPr>
            <a:endParaRPr lang="en-US" sz="2800" dirty="0" smtClean="0"/>
          </a:p>
          <a:p>
            <a:pPr algn="r">
              <a:lnSpc>
                <a:spcPct val="70000"/>
              </a:lnSpc>
            </a:pPr>
            <a:endParaRPr lang="en-US" sz="2800" dirty="0"/>
          </a:p>
          <a:p>
            <a:pPr algn="r">
              <a:lnSpc>
                <a:spcPct val="80000"/>
              </a:lnSpc>
            </a:pPr>
            <a:endParaRPr lang="en-US" sz="2800" dirty="0" smtClean="0"/>
          </a:p>
          <a:p>
            <a:pPr algn="r">
              <a:lnSpc>
                <a:spcPct val="80000"/>
              </a:lnSpc>
            </a:pPr>
            <a:endParaRPr lang="en-US" sz="2800" dirty="0" smtClean="0"/>
          </a:p>
          <a:p>
            <a:pPr algn="r">
              <a:lnSpc>
                <a:spcPct val="80000"/>
              </a:lnSpc>
            </a:pPr>
            <a:endParaRPr lang="en-US" sz="2800" dirty="0"/>
          </a:p>
          <a:p>
            <a:pPr algn="r">
              <a:lnSpc>
                <a:spcPct val="80000"/>
              </a:lnSpc>
            </a:pPr>
            <a:endParaRPr lang="en-US" sz="2800" dirty="0" smtClean="0"/>
          </a:p>
          <a:p>
            <a:pPr algn="r">
              <a:lnSpc>
                <a:spcPct val="80000"/>
              </a:lnSpc>
            </a:pPr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15" name="TextBox 214"/>
          <p:cNvSpPr txBox="1"/>
          <p:nvPr/>
        </p:nvSpPr>
        <p:spPr>
          <a:xfrm rot="16200000">
            <a:off x="13394322" y="22277458"/>
            <a:ext cx="332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K-E distances (nm)</a:t>
            </a:r>
            <a:endParaRPr lang="en-US" sz="2800" dirty="0"/>
          </a:p>
        </p:txBody>
      </p:sp>
      <p:sp>
        <p:nvSpPr>
          <p:cNvPr id="216" name="TextBox 215"/>
          <p:cNvSpPr txBox="1"/>
          <p:nvPr/>
        </p:nvSpPr>
        <p:spPr>
          <a:xfrm>
            <a:off x="15849600" y="24395697"/>
            <a:ext cx="332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A-loop RMSD (nm)</a:t>
            </a:r>
            <a:endParaRPr lang="en-US" sz="2800" dirty="0"/>
          </a:p>
        </p:txBody>
      </p:sp>
      <p:sp>
        <p:nvSpPr>
          <p:cNvPr id="217" name="TextBox 216"/>
          <p:cNvSpPr txBox="1"/>
          <p:nvPr/>
        </p:nvSpPr>
        <p:spPr>
          <a:xfrm>
            <a:off x="19906360" y="24395697"/>
            <a:ext cx="332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A-loop RMSD (nm)</a:t>
            </a:r>
            <a:endParaRPr lang="en-US" sz="2800" dirty="0"/>
          </a:p>
        </p:txBody>
      </p:sp>
      <p:sp>
        <p:nvSpPr>
          <p:cNvPr id="218" name="TextBox 217"/>
          <p:cNvSpPr txBox="1"/>
          <p:nvPr/>
        </p:nvSpPr>
        <p:spPr>
          <a:xfrm>
            <a:off x="23850600" y="24395697"/>
            <a:ext cx="332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A-loop RMSD (nm)</a:t>
            </a:r>
            <a:endParaRPr lang="en-US" sz="2800" dirty="0"/>
          </a:p>
        </p:txBody>
      </p:sp>
      <p:sp>
        <p:nvSpPr>
          <p:cNvPr id="221" name="TextBox 220"/>
          <p:cNvSpPr txBox="1"/>
          <p:nvPr/>
        </p:nvSpPr>
        <p:spPr>
          <a:xfrm>
            <a:off x="28679361" y="2439592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Discovered portion</a:t>
            </a:r>
            <a:endParaRPr lang="en-US" sz="28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1208326" y="13868400"/>
            <a:ext cx="9916874" cy="3048000"/>
            <a:chOff x="1013024" y="13248620"/>
            <a:chExt cx="9916874" cy="3048000"/>
          </a:xfrm>
        </p:grpSpPr>
        <p:pic>
          <p:nvPicPr>
            <p:cNvPr id="222" name="Picture 221" descr="Screen Shot 2018-01-09 at 12.38.47 PM.png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5" t="1053" r="5499" b="4555"/>
            <a:stretch/>
          </p:blipFill>
          <p:spPr>
            <a:xfrm>
              <a:off x="1219200" y="14325600"/>
              <a:ext cx="9508166" cy="726919"/>
            </a:xfrm>
            <a:prstGeom prst="rect">
              <a:avLst/>
            </a:prstGeom>
          </p:spPr>
        </p:pic>
        <p:sp>
          <p:nvSpPr>
            <p:cNvPr id="223" name="TextBox 222"/>
            <p:cNvSpPr txBox="1"/>
            <p:nvPr/>
          </p:nvSpPr>
          <p:spPr>
            <a:xfrm>
              <a:off x="1239944" y="13553420"/>
              <a:ext cx="1360819" cy="7632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Bond</a:t>
              </a:r>
            </a:p>
            <a:p>
              <a:pPr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vibration</a:t>
              </a: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657600" y="13495708"/>
              <a:ext cx="1510249" cy="81971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Water 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dynamic</a:t>
              </a:r>
              <a:r>
                <a:rPr lang="en-US" sz="2800" dirty="0" smtClean="0">
                  <a:latin typeface="Arial"/>
                  <a:cs typeface="Arial"/>
                </a:rPr>
                <a:t>s</a:t>
              </a:r>
              <a:endParaRPr lang="en-US" sz="2800" dirty="0">
                <a:latin typeface="Arial"/>
                <a:cs typeface="Arial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294293" y="13553420"/>
              <a:ext cx="954107" cy="7632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Helix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forms</a:t>
              </a: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6092425" y="13248620"/>
              <a:ext cx="2670575" cy="109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Fast conformational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change</a:t>
              </a: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8382000" y="13248620"/>
              <a:ext cx="2547898" cy="109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Slow conformational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Arial"/>
                  <a:cs typeface="Arial"/>
                </a:rPr>
                <a:t>change</a:t>
              </a: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104396" y="15057943"/>
              <a:ext cx="823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-15 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994685" y="15061590"/>
              <a:ext cx="823563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-12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580819" y="15057943"/>
              <a:ext cx="709449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-9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257219" y="15052519"/>
              <a:ext cx="709449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-6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968532" y="15054929"/>
              <a:ext cx="709449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-3</a:t>
              </a:r>
              <a:endParaRPr lang="en-US" sz="2400" dirty="0" smtClean="0">
                <a:latin typeface="Arial"/>
                <a:cs typeface="Arial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9443127" y="15058073"/>
              <a:ext cx="1177125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10</a:t>
              </a:r>
              <a:r>
                <a:rPr lang="en-US" sz="2400" baseline="30000" dirty="0" smtClean="0">
                  <a:latin typeface="Arial"/>
                  <a:cs typeface="Arial"/>
                </a:rPr>
                <a:t>0</a:t>
              </a:r>
            </a:p>
            <a:p>
              <a:pPr algn="ctr"/>
              <a:r>
                <a:rPr lang="en-US" sz="2400" dirty="0" smtClean="0">
                  <a:latin typeface="Arial"/>
                  <a:cs typeface="Arial"/>
                </a:rPr>
                <a:t>second</a:t>
              </a:r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1902375" y="15061592"/>
              <a:ext cx="0" cy="7130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/>
            <p:cNvSpPr txBox="1"/>
            <p:nvPr/>
          </p:nvSpPr>
          <p:spPr>
            <a:xfrm>
              <a:off x="1013024" y="15773400"/>
              <a:ext cx="1806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/>
                  <a:cs typeface="Arial"/>
                </a:rPr>
                <a:t>MD step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781800" y="15773400"/>
              <a:ext cx="19069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/>
                  <a:cs typeface="Arial"/>
                </a:rPr>
                <a:t>Long MD</a:t>
              </a:r>
            </a:p>
          </p:txBody>
        </p:sp>
        <p:cxnSp>
          <p:nvCxnSpPr>
            <p:cNvPr id="237" name="Straight Arrow Connector 236"/>
            <p:cNvCxnSpPr/>
            <p:nvPr/>
          </p:nvCxnSpPr>
          <p:spPr>
            <a:xfrm flipV="1">
              <a:off x="7720998" y="15058074"/>
              <a:ext cx="0" cy="7153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308" y="6773592"/>
            <a:ext cx="6527292" cy="2945892"/>
          </a:xfrm>
          <a:prstGeom prst="rect">
            <a:avLst/>
          </a:prstGeom>
        </p:spPr>
      </p:pic>
      <p:pic>
        <p:nvPicPr>
          <p:cNvPr id="6" name="Picture 5" descr="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246" y="10236708"/>
            <a:ext cx="5472684" cy="2945892"/>
          </a:xfrm>
          <a:prstGeom prst="rect">
            <a:avLst/>
          </a:prstGeom>
        </p:spPr>
      </p:pic>
      <p:pic>
        <p:nvPicPr>
          <p:cNvPr id="3" name="Picture 2" descr="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00" y="6858000"/>
            <a:ext cx="5472684" cy="2945892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838" y="14122908"/>
            <a:ext cx="5689092" cy="2945892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0" y="14122908"/>
            <a:ext cx="5472684" cy="29458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06679" y="6858000"/>
            <a:ext cx="30213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Set </a:t>
            </a:r>
            <a:r>
              <a:rPr lang="en-US" sz="2800" dirty="0"/>
              <a:t>the weight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for each </a:t>
            </a:r>
            <a:r>
              <a:rPr lang="en-US" sz="2800" dirty="0" err="1"/>
              <a:t>θ</a:t>
            </a:r>
            <a:r>
              <a:rPr lang="en-US" sz="2800" baseline="-25000" dirty="0" err="1"/>
              <a:t>i</a:t>
            </a:r>
            <a:endParaRPr lang="en-US" sz="2800" dirty="0"/>
          </a:p>
        </p:txBody>
      </p:sp>
      <p:sp>
        <p:nvSpPr>
          <p:cNvPr id="153" name="Rectangle 152"/>
          <p:cNvSpPr/>
          <p:nvPr/>
        </p:nvSpPr>
        <p:spPr>
          <a:xfrm>
            <a:off x="37059879" y="6894493"/>
            <a:ext cx="30213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Run short simulations</a:t>
            </a:r>
            <a:endParaRPr lang="en-US" sz="2800" dirty="0"/>
          </a:p>
        </p:txBody>
      </p:sp>
      <p:sp>
        <p:nvSpPr>
          <p:cNvPr id="155" name="Rectangle 154"/>
          <p:cNvSpPr/>
          <p:nvPr/>
        </p:nvSpPr>
        <p:spPr>
          <a:xfrm>
            <a:off x="30506679" y="10042792"/>
            <a:ext cx="30213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Cluster the data and find least counts</a:t>
            </a:r>
            <a:endParaRPr lang="en-US" sz="2800" dirty="0"/>
          </a:p>
        </p:txBody>
      </p:sp>
      <p:sp>
        <p:nvSpPr>
          <p:cNvPr id="156" name="Rectangle 155"/>
          <p:cNvSpPr/>
          <p:nvPr/>
        </p:nvSpPr>
        <p:spPr>
          <a:xfrm>
            <a:off x="36831279" y="10399693"/>
            <a:ext cx="30213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Calculate the reward</a:t>
            </a:r>
            <a:endParaRPr lang="en-US" sz="2800" dirty="0"/>
          </a:p>
        </p:txBody>
      </p:sp>
      <p:sp>
        <p:nvSpPr>
          <p:cNvPr id="161" name="Rectangle 160"/>
          <p:cNvSpPr/>
          <p:nvPr/>
        </p:nvSpPr>
        <p:spPr>
          <a:xfrm>
            <a:off x="30506679" y="14026341"/>
            <a:ext cx="30213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Update the weights</a:t>
            </a:r>
            <a:endParaRPr lang="en-US" sz="2800" dirty="0"/>
          </a:p>
        </p:txBody>
      </p:sp>
      <p:sp>
        <p:nvSpPr>
          <p:cNvPr id="162" name="Rectangle 161"/>
          <p:cNvSpPr/>
          <p:nvPr/>
        </p:nvSpPr>
        <p:spPr>
          <a:xfrm>
            <a:off x="36957000" y="14097000"/>
            <a:ext cx="30213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Pick a new </a:t>
            </a:r>
          </a:p>
          <a:p>
            <a:pPr algn="ctr"/>
            <a:r>
              <a:rPr lang="en-US" sz="2800" dirty="0" smtClean="0"/>
              <a:t>starting point and go to (2)</a:t>
            </a:r>
            <a:endParaRPr lang="en-US" sz="2800" dirty="0"/>
          </a:p>
        </p:txBody>
      </p:sp>
      <p:pic>
        <p:nvPicPr>
          <p:cNvPr id="71" name="Picture 70" descr="Screen Shot 2018-02-06 at 6.10.38 PM.png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68" b="12798"/>
          <a:stretch/>
        </p:blipFill>
        <p:spPr>
          <a:xfrm>
            <a:off x="35900163" y="12817220"/>
            <a:ext cx="6072321" cy="1168908"/>
          </a:xfrm>
          <a:prstGeom prst="rect">
            <a:avLst/>
          </a:prstGeom>
        </p:spPr>
      </p:pic>
      <p:pic>
        <p:nvPicPr>
          <p:cNvPr id="13" name="Picture 12" descr="4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5"/>
          <a:stretch/>
        </p:blipFill>
        <p:spPr>
          <a:xfrm>
            <a:off x="36369714" y="9966592"/>
            <a:ext cx="5472684" cy="3216008"/>
          </a:xfrm>
          <a:prstGeom prst="rect">
            <a:avLst/>
          </a:prstGeom>
        </p:spPr>
      </p:pic>
      <p:pic>
        <p:nvPicPr>
          <p:cNvPr id="18" name="Picture 17" descr="Screen Shot 2018-02-08 at 6.15.01 PM.png"/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351" y="15381896"/>
            <a:ext cx="3066049" cy="1915504"/>
          </a:xfrm>
          <a:prstGeom prst="rect">
            <a:avLst/>
          </a:prstGeom>
        </p:spPr>
      </p:pic>
      <p:sp>
        <p:nvSpPr>
          <p:cNvPr id="164" name="Rectangle 163"/>
          <p:cNvSpPr/>
          <p:nvPr/>
        </p:nvSpPr>
        <p:spPr>
          <a:xfrm>
            <a:off x="28575000" y="6602671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(1)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5688307" y="6602671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(2)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5690058" y="10449580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(4)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8575000" y="10449580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(3)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8575398" y="13865526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(5)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5688279" y="13867717"/>
            <a:ext cx="3021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E75B17"/>
                </a:solidFill>
              </a:rPr>
              <a:t>(6)</a:t>
            </a:r>
            <a:endParaRPr lang="en-US" sz="2800" dirty="0">
              <a:solidFill>
                <a:srgbClr val="E75B1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993643" y="18897601"/>
            <a:ext cx="849372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dirty="0"/>
              <a:t>The proposed algorithm, REAP, has been </a:t>
            </a:r>
            <a:r>
              <a:rPr lang="en-US" sz="2800" dirty="0" smtClean="0"/>
              <a:t>shown </a:t>
            </a:r>
            <a:r>
              <a:rPr lang="en-US" sz="2800" dirty="0"/>
              <a:t>to </a:t>
            </a:r>
            <a:r>
              <a:rPr lang="en-US" sz="2800" dirty="0" smtClean="0"/>
              <a:t>efficiently sample </a:t>
            </a:r>
            <a:r>
              <a:rPr lang="en-US" sz="2800" dirty="0"/>
              <a:t>landscapes. It achieves this by identifying which RCs maximizes a reward function that encourages exploratory behavior. In all systems that were studied, REAP consistently outperformed the traditional simulation approach and </a:t>
            </a:r>
            <a:r>
              <a:rPr lang="en-US" sz="2800" dirty="0" smtClean="0"/>
              <a:t>least count based </a:t>
            </a:r>
            <a:r>
              <a:rPr lang="en-US" sz="2800" dirty="0"/>
              <a:t>sampling when examining the distribution landscape discovered for the same simulation time.</a:t>
            </a:r>
            <a:endParaRPr lang="en-GB" sz="2800" b="1" dirty="0">
              <a:solidFill>
                <a:srgbClr val="131F33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5399204" y="22783800"/>
            <a:ext cx="7088161" cy="224676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GB" sz="2800" dirty="0" smtClean="0">
                <a:solidFill>
                  <a:srgbClr val="131F33"/>
                </a:solidFill>
              </a:rPr>
              <a:t>Shamsi</a:t>
            </a:r>
            <a:r>
              <a:rPr lang="en-GB" sz="2800" dirty="0">
                <a:solidFill>
                  <a:srgbClr val="131F33"/>
                </a:solidFill>
              </a:rPr>
              <a:t>, Z., Cheng, </a:t>
            </a:r>
            <a:r>
              <a:rPr lang="en-GB" sz="2800" dirty="0" smtClean="0">
                <a:solidFill>
                  <a:srgbClr val="131F33"/>
                </a:solidFill>
              </a:rPr>
              <a:t>J. K</a:t>
            </a:r>
            <a:r>
              <a:rPr lang="en-GB" sz="2800" dirty="0">
                <a:solidFill>
                  <a:srgbClr val="131F33"/>
                </a:solidFill>
              </a:rPr>
              <a:t>., &amp; Shukla, D. REinforcement learning based Adaptive samPling: </a:t>
            </a:r>
            <a:r>
              <a:rPr lang="en-GB" sz="2800" dirty="0" err="1">
                <a:solidFill>
                  <a:srgbClr val="131F33"/>
                </a:solidFill>
              </a:rPr>
              <a:t>REAPing</a:t>
            </a:r>
            <a:r>
              <a:rPr lang="en-GB" sz="2800" dirty="0">
                <a:solidFill>
                  <a:srgbClr val="131F33"/>
                </a:solidFill>
              </a:rPr>
              <a:t> Rewards by Exploring Protein Conformational Landscapes, arXiv:1710.00495, 2017</a:t>
            </a:r>
            <a:r>
              <a:rPr lang="en-GB" sz="2800" dirty="0" smtClean="0">
                <a:solidFill>
                  <a:srgbClr val="131F33"/>
                </a:solidFill>
              </a:rPr>
              <a:t>.</a:t>
            </a:r>
            <a:endParaRPr lang="nb-NO" sz="2800" dirty="0">
              <a:solidFill>
                <a:srgbClr val="131F33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10118442" y="25222202"/>
            <a:ext cx="1463958" cy="63299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/>
          <p:cNvGrpSpPr/>
          <p:nvPr/>
        </p:nvGrpSpPr>
        <p:grpSpPr>
          <a:xfrm>
            <a:off x="10136173" y="25222200"/>
            <a:ext cx="3657768" cy="595548"/>
            <a:chOff x="15697032" y="26266188"/>
            <a:chExt cx="3657768" cy="595548"/>
          </a:xfrm>
        </p:grpSpPr>
        <p:sp>
          <p:nvSpPr>
            <p:cNvPr id="239" name="TextBox 238"/>
            <p:cNvSpPr txBox="1"/>
            <p:nvPr/>
          </p:nvSpPr>
          <p:spPr>
            <a:xfrm>
              <a:off x="15821356" y="26266188"/>
              <a:ext cx="3533444" cy="59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l-GR" sz="1800" i="1" dirty="0" smtClean="0"/>
                <a:t>Φ</a:t>
              </a:r>
              <a:r>
                <a:rPr lang="en-US" sz="1800" dirty="0" smtClean="0"/>
                <a:t> </a:t>
              </a:r>
              <a:r>
                <a:rPr lang="en-US" sz="1750" dirty="0" smtClean="0"/>
                <a:t>weight</a:t>
              </a:r>
            </a:p>
            <a:p>
              <a:pPr>
                <a:lnSpc>
                  <a:spcPct val="90000"/>
                </a:lnSpc>
              </a:pPr>
              <a:r>
                <a:rPr lang="en-US" sz="1800" i="1" dirty="0" err="1" smtClean="0"/>
                <a:t>Ψ</a:t>
              </a:r>
              <a:r>
                <a:rPr lang="en-US" sz="1800" i="1" dirty="0" smtClean="0"/>
                <a:t> </a:t>
              </a:r>
              <a:r>
                <a:rPr lang="en-US" sz="1750" dirty="0" smtClean="0"/>
                <a:t>weight</a:t>
              </a:r>
              <a:endParaRPr lang="en-US" sz="1750" dirty="0"/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15697032" y="26647188"/>
              <a:ext cx="182876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15697202" y="26441400"/>
              <a:ext cx="1828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/>
          <p:cNvSpPr txBox="1"/>
          <p:nvPr/>
        </p:nvSpPr>
        <p:spPr>
          <a:xfrm>
            <a:off x="1472016" y="12761893"/>
            <a:ext cx="9331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The main challenges in molecular dynamics </a:t>
            </a:r>
            <a:r>
              <a:rPr lang="en-US" sz="2800" dirty="0" smtClean="0">
                <a:latin typeface="Arial"/>
                <a:cs typeface="Arial"/>
              </a:rPr>
              <a:t>simulations </a:t>
            </a:r>
            <a:r>
              <a:rPr lang="en-US" sz="2800" dirty="0">
                <a:latin typeface="Arial"/>
                <a:cs typeface="Arial"/>
              </a:rPr>
              <a:t>are simulation timescale and accuracy. </a:t>
            </a:r>
            <a:endParaRPr lang="en-US" sz="2800" dirty="0">
              <a:latin typeface="Arial"/>
              <a:ea typeface="Georgia" charset="0"/>
              <a:cs typeface="Arial"/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1905000" y="8077200"/>
            <a:ext cx="8534400" cy="4495800"/>
            <a:chOff x="14741092" y="7019107"/>
            <a:chExt cx="8534400" cy="4495800"/>
          </a:xfrm>
        </p:grpSpPr>
        <p:pic>
          <p:nvPicPr>
            <p:cNvPr id="246" name="Picture 5"/>
            <p:cNvPicPr>
              <a:picLocks noChangeAspect="1" noChangeArrowheads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78"/>
            <a:stretch/>
          </p:blipFill>
          <p:spPr bwMode="auto">
            <a:xfrm>
              <a:off x="16905240" y="7019107"/>
              <a:ext cx="4846252" cy="4454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47" name="TextBox 246"/>
            <p:cNvSpPr txBox="1"/>
            <p:nvPr/>
          </p:nvSpPr>
          <p:spPr>
            <a:xfrm>
              <a:off x="14741092" y="9000307"/>
              <a:ext cx="27993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Network of Protein Conformations </a:t>
              </a:r>
              <a:endParaRPr lang="en-US" sz="28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0904298" y="10103600"/>
              <a:ext cx="2371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Free Energy Landscape</a:t>
              </a:r>
              <a:endParaRPr lang="en-US" sz="2800" dirty="0"/>
            </a:p>
          </p:txBody>
        </p:sp>
        <p:sp>
          <p:nvSpPr>
            <p:cNvPr id="249" name="AutoShape 3"/>
            <p:cNvSpPr>
              <a:spLocks noChangeArrowheads="1"/>
            </p:cNvSpPr>
            <p:nvPr/>
          </p:nvSpPr>
          <p:spPr bwMode="auto">
            <a:xfrm>
              <a:off x="14969692" y="11135978"/>
              <a:ext cx="6609384" cy="378929"/>
            </a:xfrm>
            <a:custGeom>
              <a:avLst/>
              <a:gdLst/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b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1536700" indent="-2159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1993900" indent="-2159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2451100" indent="-2159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2908300" indent="-2159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GB" altLang="x-none" sz="1000" dirty="0" smtClean="0"/>
                <a:t>Shukla et al., Acc</a:t>
              </a:r>
              <a:r>
                <a:rPr lang="en-GB" altLang="x-none" sz="1000" dirty="0"/>
                <a:t>. Chem. </a:t>
              </a:r>
              <a:r>
                <a:rPr lang="en-GB" altLang="x-none" sz="1000" dirty="0" smtClean="0"/>
                <a:t>Res, 2009</a:t>
              </a:r>
              <a:endParaRPr lang="en-GB" altLang="x-none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279600" y="26822400"/>
            <a:ext cx="5410199" cy="3904659"/>
            <a:chOff x="27279600" y="26822400"/>
            <a:chExt cx="5410199" cy="3904659"/>
          </a:xfrm>
        </p:grpSpPr>
        <p:grpSp>
          <p:nvGrpSpPr>
            <p:cNvPr id="8" name="Group 7"/>
            <p:cNvGrpSpPr/>
            <p:nvPr/>
          </p:nvGrpSpPr>
          <p:grpSpPr>
            <a:xfrm>
              <a:off x="27279600" y="26822400"/>
              <a:ext cx="5410199" cy="3904659"/>
              <a:chOff x="27279600" y="26822400"/>
              <a:chExt cx="5410199" cy="390465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7279600" y="26822400"/>
                <a:ext cx="5410199" cy="3904659"/>
                <a:chOff x="22936201" y="26946161"/>
                <a:chExt cx="5410199" cy="3904659"/>
              </a:xfrm>
            </p:grpSpPr>
            <p:grpSp>
              <p:nvGrpSpPr>
                <p:cNvPr id="119" name="Group 118"/>
                <p:cNvGrpSpPr/>
                <p:nvPr/>
              </p:nvGrpSpPr>
              <p:grpSpPr>
                <a:xfrm>
                  <a:off x="23780196" y="27051000"/>
                  <a:ext cx="3815528" cy="3074243"/>
                  <a:chOff x="23782220" y="27462122"/>
                  <a:chExt cx="3815528" cy="3074243"/>
                </a:xfrm>
              </p:grpSpPr>
              <p:pic>
                <p:nvPicPr>
                  <p:cNvPr id="120" name="Picture 119" descr="MultipleOPs_Src.png"/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15" t="9243" r="50054" b="9210"/>
                  <a:stretch/>
                </p:blipFill>
                <p:spPr>
                  <a:xfrm>
                    <a:off x="23782220" y="27462122"/>
                    <a:ext cx="3815528" cy="3074243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Src-10Dist2.tga"/>
                  <p:cNvPicPr>
                    <a:picLocks noChangeAspect="1"/>
                  </p:cNvPicPr>
                  <p:nvPr/>
                </p:nvPicPr>
                <p:blipFill rotWithShape="1">
                  <a:blip r:embed="rId25">
                    <a:extLst>
                      <a:ext uri="{BEBA8EAE-BF5A-486C-A8C5-ECC9F3942E4B}">
                        <a14:imgProps xmlns:a14="http://schemas.microsoft.com/office/drawing/2010/main">
                          <a14:imgLayer r:embed="rId26">
                            <a14:imgEffect>
                              <a14:backgroundRemoval t="0" b="99585" l="9934" r="82533">
                                <a14:foregroundMark x1="69868" y1="8619" x2="69868" y2="8619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  <a14:imgEffect>
                              <a14:brightnessContrast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399" r="17971"/>
                  <a:stretch/>
                </p:blipFill>
                <p:spPr>
                  <a:xfrm>
                    <a:off x="23985332" y="28438873"/>
                    <a:ext cx="1752600" cy="200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3" name="TextBox 202"/>
                <p:cNvSpPr txBox="1"/>
                <p:nvPr/>
              </p:nvSpPr>
              <p:spPr>
                <a:xfrm>
                  <a:off x="23663775" y="30022799"/>
                  <a:ext cx="46826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 </a:t>
                  </a:r>
                  <a:r>
                    <a:rPr lang="en-US" sz="2400" dirty="0" smtClean="0"/>
                    <a:t>  </a:t>
                  </a:r>
                  <a:r>
                    <a:rPr lang="en-US" sz="2800" dirty="0" smtClean="0"/>
                    <a:t>      </a:t>
                  </a:r>
                  <a:r>
                    <a:rPr lang="en-US" sz="2400" dirty="0" smtClean="0"/>
                    <a:t>  </a:t>
                  </a:r>
                  <a:r>
                    <a:rPr lang="en-US" sz="2000" dirty="0" smtClean="0"/>
                    <a:t>   </a:t>
                  </a:r>
                  <a:r>
                    <a:rPr lang="en-US" sz="2800" dirty="0" smtClean="0"/>
                    <a:t>  0.5    </a:t>
                  </a:r>
                  <a:r>
                    <a:rPr lang="en-US" sz="2400" dirty="0" smtClean="0"/>
                    <a:t>  </a:t>
                  </a:r>
                  <a:r>
                    <a:rPr lang="en-US" sz="2800" dirty="0" smtClean="0"/>
                    <a:t> </a:t>
                  </a:r>
                  <a:r>
                    <a:rPr lang="en-US" sz="1200" dirty="0" smtClean="0"/>
                    <a:t>  </a:t>
                  </a:r>
                  <a:r>
                    <a:rPr lang="en-US" sz="1800" dirty="0" smtClean="0"/>
                    <a:t> </a:t>
                  </a:r>
                  <a:r>
                    <a:rPr lang="en-US" sz="2800" dirty="0" smtClean="0"/>
                    <a:t>       1</a:t>
                  </a:r>
                  <a:endParaRPr lang="en-US" sz="2800" dirty="0"/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23087045" y="26946161"/>
                  <a:ext cx="763555" cy="3381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70000"/>
                    </a:lnSpc>
                  </a:pPr>
                  <a:r>
                    <a:rPr lang="en-US" sz="2800" dirty="0" smtClean="0"/>
                    <a:t>15</a:t>
                  </a:r>
                  <a:endParaRPr lang="en-US" sz="2800" dirty="0"/>
                </a:p>
                <a:p>
                  <a:pPr algn="r">
                    <a:lnSpc>
                      <a:spcPct val="70000"/>
                    </a:lnSpc>
                  </a:pPr>
                  <a:endParaRPr lang="en-US" sz="2800" dirty="0" smtClean="0"/>
                </a:p>
                <a:p>
                  <a:pPr algn="r">
                    <a:lnSpc>
                      <a:spcPct val="70000"/>
                    </a:lnSpc>
                  </a:pPr>
                  <a:endParaRPr lang="en-US" sz="2800" dirty="0" smtClean="0"/>
                </a:p>
                <a:p>
                  <a:pPr algn="r">
                    <a:lnSpc>
                      <a:spcPct val="70000"/>
                    </a:lnSpc>
                  </a:pPr>
                  <a:r>
                    <a:rPr lang="en-US" sz="2800" dirty="0" smtClean="0"/>
                    <a:t>10</a:t>
                  </a:r>
                  <a:endParaRPr lang="en-US" sz="2800" dirty="0"/>
                </a:p>
                <a:p>
                  <a:pPr algn="r">
                    <a:lnSpc>
                      <a:spcPct val="80000"/>
                    </a:lnSpc>
                  </a:pPr>
                  <a:endParaRPr lang="en-US" sz="2800" dirty="0" smtClean="0"/>
                </a:p>
                <a:p>
                  <a:pPr algn="r">
                    <a:lnSpc>
                      <a:spcPct val="80000"/>
                    </a:lnSpc>
                  </a:pPr>
                  <a:endParaRPr lang="en-US" sz="2800" dirty="0" smtClean="0"/>
                </a:p>
                <a:p>
                  <a:pPr algn="r">
                    <a:lnSpc>
                      <a:spcPct val="80000"/>
                    </a:lnSpc>
                  </a:pPr>
                  <a:r>
                    <a:rPr lang="en-US" sz="2800" dirty="0" smtClean="0"/>
                    <a:t>5</a:t>
                  </a:r>
                </a:p>
                <a:p>
                  <a:pPr algn="r">
                    <a:lnSpc>
                      <a:spcPct val="80000"/>
                    </a:lnSpc>
                  </a:pPr>
                  <a:endParaRPr lang="en-US" sz="2800" dirty="0"/>
                </a:p>
                <a:p>
                  <a:pPr algn="r">
                    <a:lnSpc>
                      <a:spcPct val="80000"/>
                    </a:lnSpc>
                  </a:pPr>
                  <a:endParaRPr lang="en-US" sz="2800" dirty="0" smtClean="0"/>
                </a:p>
                <a:p>
                  <a:pPr algn="r">
                    <a:lnSpc>
                      <a:spcPct val="80000"/>
                    </a:lnSpc>
                  </a:pPr>
                  <a:r>
                    <a:rPr lang="en-US" sz="2800" dirty="0" smtClean="0"/>
                    <a:t>0</a:t>
                  </a:r>
                  <a:endParaRPr lang="en-US" sz="2800" dirty="0"/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 rot="16200000">
                  <a:off x="21766728" y="28144273"/>
                  <a:ext cx="28621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Number of tries</a:t>
                  </a:r>
                  <a:endParaRPr lang="en-US" sz="2800" dirty="0"/>
                </a:p>
              </p:txBody>
            </p:sp>
            <p:pic>
              <p:nvPicPr>
                <p:cNvPr id="206" name="Picture 205" descr="distribution-mRL-LAla.pn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910" t="12461" r="42174" b="76660"/>
                <a:stretch/>
              </p:blipFill>
              <p:spPr>
                <a:xfrm>
                  <a:off x="23856979" y="27164111"/>
                  <a:ext cx="770196" cy="762000"/>
                </a:xfrm>
                <a:prstGeom prst="rect">
                  <a:avLst/>
                </a:prstGeom>
              </p:spPr>
            </p:pic>
            <p:sp>
              <p:nvSpPr>
                <p:cNvPr id="219" name="TextBox 218"/>
                <p:cNvSpPr txBox="1"/>
                <p:nvPr/>
              </p:nvSpPr>
              <p:spPr>
                <a:xfrm>
                  <a:off x="24079200" y="30327600"/>
                  <a:ext cx="3200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Discovered portion</a:t>
                  </a:r>
                  <a:endParaRPr lang="en-US" sz="2800" dirty="0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28831271" y="27051000"/>
                <a:ext cx="1801129" cy="53340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28761873" y="26937889"/>
              <a:ext cx="1489527" cy="875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 smtClean="0"/>
                <a:t>12 OPs</a:t>
              </a:r>
            </a:p>
            <a:p>
              <a:pPr>
                <a:lnSpc>
                  <a:spcPct val="90000"/>
                </a:lnSpc>
              </a:pPr>
              <a:r>
                <a:rPr lang="en-US" sz="2800" dirty="0" smtClean="0"/>
                <a:t>2 OPs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50373" y="25308580"/>
            <a:ext cx="5414027" cy="3190220"/>
            <a:chOff x="14550373" y="25689580"/>
            <a:chExt cx="5414027" cy="3190220"/>
          </a:xfrm>
        </p:grpSpPr>
        <p:grpSp>
          <p:nvGrpSpPr>
            <p:cNvPr id="51" name="Group 50"/>
            <p:cNvGrpSpPr/>
            <p:nvPr/>
          </p:nvGrpSpPr>
          <p:grpSpPr>
            <a:xfrm>
              <a:off x="14550373" y="25689580"/>
              <a:ext cx="5414027" cy="3190220"/>
              <a:chOff x="14550373" y="24460200"/>
              <a:chExt cx="5414027" cy="319022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5281775" y="24677184"/>
                <a:ext cx="4682625" cy="2973236"/>
                <a:chOff x="15281775" y="24677184"/>
                <a:chExt cx="4682625" cy="2973236"/>
              </a:xfrm>
            </p:grpSpPr>
            <p:pic>
              <p:nvPicPr>
                <p:cNvPr id="118" name="Picture 117" descr="src-weights_nStates0.png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81" t="12273" r="51172" b="12864"/>
                <a:stretch/>
              </p:blipFill>
              <p:spPr>
                <a:xfrm>
                  <a:off x="15422431" y="24677184"/>
                  <a:ext cx="4014146" cy="2298910"/>
                </a:xfrm>
                <a:prstGeom prst="rect">
                  <a:avLst/>
                </a:prstGeom>
              </p:spPr>
            </p:pic>
            <p:sp>
              <p:nvSpPr>
                <p:cNvPr id="195" name="TextBox 194"/>
                <p:cNvSpPr txBox="1"/>
                <p:nvPr/>
              </p:nvSpPr>
              <p:spPr>
                <a:xfrm>
                  <a:off x="15281775" y="26878837"/>
                  <a:ext cx="46826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0	               150</a:t>
                  </a:r>
                  <a:endParaRPr lang="en-US" sz="2800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15598505" y="27127200"/>
                  <a:ext cx="36800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 smtClean="0"/>
                    <a:t>Round number</a:t>
                  </a:r>
                  <a:endParaRPr lang="en-US" sz="2800" dirty="0"/>
                </a:p>
              </p:txBody>
            </p:sp>
          </p:grpSp>
          <p:sp>
            <p:nvSpPr>
              <p:cNvPr id="197" name="TextBox 196"/>
              <p:cNvSpPr txBox="1"/>
              <p:nvPr/>
            </p:nvSpPr>
            <p:spPr>
              <a:xfrm>
                <a:off x="14550373" y="24460200"/>
                <a:ext cx="899416" cy="281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2800" dirty="0" smtClean="0"/>
                  <a:t>1</a:t>
                </a:r>
                <a:endParaRPr lang="en-US" sz="2800" dirty="0"/>
              </a:p>
              <a:p>
                <a:pPr>
                  <a:lnSpc>
                    <a:spcPct val="90000"/>
                  </a:lnSpc>
                </a:pPr>
                <a:endParaRPr lang="en-US" sz="2800" dirty="0" smtClean="0"/>
              </a:p>
              <a:p>
                <a:pPr>
                  <a:lnSpc>
                    <a:spcPct val="90000"/>
                  </a:lnSpc>
                </a:pPr>
                <a:endParaRPr lang="en-US" sz="2800" dirty="0" smtClean="0"/>
              </a:p>
              <a:p>
                <a:pPr algn="r">
                  <a:lnSpc>
                    <a:spcPct val="90000"/>
                  </a:lnSpc>
                </a:pPr>
                <a:r>
                  <a:rPr lang="en-US" sz="2800" dirty="0" smtClean="0"/>
                  <a:t>0.5</a:t>
                </a:r>
              </a:p>
              <a:p>
                <a:pPr>
                  <a:lnSpc>
                    <a:spcPct val="90000"/>
                  </a:lnSpc>
                </a:pPr>
                <a:endParaRPr lang="en-US" sz="2800" dirty="0" smtClean="0"/>
              </a:p>
              <a:p>
                <a:pPr>
                  <a:lnSpc>
                    <a:spcPct val="90000"/>
                  </a:lnSpc>
                </a:pPr>
                <a:endParaRPr lang="en-US" sz="2800" dirty="0" smtClean="0"/>
              </a:p>
              <a:p>
                <a:pPr algn="r">
                  <a:lnSpc>
                    <a:spcPct val="90000"/>
                  </a:lnSpc>
                </a:pPr>
                <a:r>
                  <a:rPr lang="en-US" sz="2800" dirty="0" smtClean="0"/>
                  <a:t>0</a:t>
                </a:r>
                <a:endParaRPr lang="en-US" sz="2800" dirty="0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5544800" y="26060400"/>
              <a:ext cx="2089898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/>
            <p:cNvCxnSpPr/>
            <p:nvPr/>
          </p:nvCxnSpPr>
          <p:spPr>
            <a:xfrm>
              <a:off x="15516662" y="26246995"/>
              <a:ext cx="1828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5516492" y="26408145"/>
              <a:ext cx="182876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5668956" y="26060400"/>
              <a:ext cx="3533444" cy="53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750" dirty="0" smtClean="0"/>
                <a:t>A-loop RMSD weight</a:t>
              </a:r>
            </a:p>
            <a:p>
              <a:pPr>
                <a:lnSpc>
                  <a:spcPct val="80000"/>
                </a:lnSpc>
              </a:pPr>
              <a:r>
                <a:rPr lang="en-US" sz="1750" dirty="0" smtClean="0"/>
                <a:t>K-E distance weight</a:t>
              </a:r>
              <a:endParaRPr lang="en-US" sz="1750" dirty="0"/>
            </a:p>
          </p:txBody>
        </p:sp>
      </p:grpSp>
      <p:pic>
        <p:nvPicPr>
          <p:cNvPr id="251" name="Picture 250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32699" y1="34118" x2="32699" y2="34118"/>
                        <a14:foregroundMark x1="24972" y1="32353" x2="24972" y2="32353"/>
                        <a14:foregroundMark x1="18589" y1="40588" x2="18589" y2="4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0240" y="27699227"/>
            <a:ext cx="8391020" cy="159914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8131362" y="12701889"/>
            <a:ext cx="9890741" cy="4280531"/>
            <a:chOff x="17978962" y="12701889"/>
            <a:chExt cx="9890741" cy="4280531"/>
          </a:xfrm>
        </p:grpSpPr>
        <p:pic>
          <p:nvPicPr>
            <p:cNvPr id="17" name="Picture 16" descr="image.png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 t="21312" b="10344"/>
            <a:stretch/>
          </p:blipFill>
          <p:spPr>
            <a:xfrm>
              <a:off x="18819897" y="12701889"/>
              <a:ext cx="8651565" cy="352329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18135600" y="12725400"/>
              <a:ext cx="763555" cy="376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2800" dirty="0" smtClean="0"/>
                <a:t>1</a:t>
              </a:r>
              <a:endParaRPr lang="en-US" sz="2800" dirty="0"/>
            </a:p>
            <a:p>
              <a:pPr algn="r">
                <a:lnSpc>
                  <a:spcPct val="70000"/>
                </a:lnSpc>
              </a:pPr>
              <a:endParaRPr lang="en-US" sz="2800" dirty="0" smtClean="0"/>
            </a:p>
            <a:p>
              <a:pPr algn="r">
                <a:lnSpc>
                  <a:spcPct val="7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0.5</a:t>
              </a:r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endParaRPr lang="en-US" sz="2800" dirty="0"/>
            </a:p>
            <a:p>
              <a:pPr algn="r">
                <a:lnSpc>
                  <a:spcPct val="80000"/>
                </a:lnSpc>
              </a:pPr>
              <a:endParaRPr lang="en-US" sz="2800" dirty="0"/>
            </a:p>
            <a:p>
              <a:pPr algn="r">
                <a:lnSpc>
                  <a:spcPct val="80000"/>
                </a:lnSpc>
              </a:pPr>
              <a:endParaRPr lang="en-US" sz="2800" dirty="0" smtClean="0"/>
            </a:p>
            <a:p>
              <a:pPr algn="r">
                <a:lnSpc>
                  <a:spcPct val="80000"/>
                </a:lnSpc>
              </a:pPr>
              <a:r>
                <a:rPr lang="en-US" sz="2800" dirty="0" smtClean="0"/>
                <a:t>0</a:t>
              </a:r>
              <a:endParaRPr lang="en-US" sz="28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8726109" y="16078200"/>
              <a:ext cx="4682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 </a:t>
              </a:r>
              <a:r>
                <a:rPr lang="en-US" sz="2400" dirty="0" smtClean="0"/>
                <a:t>  </a:t>
              </a:r>
              <a:r>
                <a:rPr lang="en-US" sz="2800" dirty="0" smtClean="0"/>
                <a:t>      </a:t>
              </a:r>
              <a:r>
                <a:rPr lang="en-US" sz="2400" dirty="0" smtClean="0"/>
                <a:t>  </a:t>
              </a:r>
              <a:r>
                <a:rPr lang="en-US" sz="2000" dirty="0" smtClean="0"/>
                <a:t>   </a:t>
              </a:r>
              <a:r>
                <a:rPr lang="en-US" sz="2800" dirty="0" smtClean="0"/>
                <a:t>     0.5     </a:t>
              </a:r>
              <a:r>
                <a:rPr lang="en-US" sz="2400" dirty="0" smtClean="0"/>
                <a:t>  </a:t>
              </a:r>
              <a:r>
                <a:rPr lang="en-US" sz="2800" dirty="0" smtClean="0"/>
                <a:t> </a:t>
              </a:r>
              <a:r>
                <a:rPr lang="en-US" sz="1200" dirty="0" smtClean="0"/>
                <a:t>  </a:t>
              </a:r>
              <a:r>
                <a:rPr lang="en-US" sz="1800" dirty="0" smtClean="0"/>
                <a:t> </a:t>
              </a:r>
              <a:r>
                <a:rPr lang="en-US" sz="2800" dirty="0" smtClean="0"/>
                <a:t>       1</a:t>
              </a:r>
              <a:endParaRPr lang="en-US" sz="28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187078" y="16078200"/>
              <a:ext cx="4682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 </a:t>
              </a:r>
              <a:r>
                <a:rPr lang="en-US" sz="2400" dirty="0" smtClean="0"/>
                <a:t>  </a:t>
              </a:r>
              <a:r>
                <a:rPr lang="en-US" sz="2800" dirty="0" smtClean="0"/>
                <a:t>      </a:t>
              </a:r>
              <a:r>
                <a:rPr lang="en-US" sz="2400" dirty="0" smtClean="0"/>
                <a:t>  </a:t>
              </a:r>
              <a:r>
                <a:rPr lang="en-US" sz="2000" dirty="0" smtClean="0"/>
                <a:t>   </a:t>
              </a:r>
              <a:r>
                <a:rPr lang="en-US" sz="2800" dirty="0" smtClean="0"/>
                <a:t>     0.5     </a:t>
              </a:r>
              <a:r>
                <a:rPr lang="en-US" sz="2400" dirty="0" smtClean="0"/>
                <a:t>  </a:t>
              </a:r>
              <a:r>
                <a:rPr lang="en-US" sz="2800" dirty="0" smtClean="0"/>
                <a:t> </a:t>
              </a:r>
              <a:r>
                <a:rPr lang="en-US" sz="1200" dirty="0" smtClean="0"/>
                <a:t>  </a:t>
              </a:r>
              <a:r>
                <a:rPr lang="en-US" sz="1800" dirty="0" smtClean="0"/>
                <a:t> </a:t>
              </a:r>
              <a:r>
                <a:rPr lang="en-US" sz="2800" dirty="0" smtClean="0"/>
                <a:t>       1</a:t>
              </a:r>
              <a:endParaRPr lang="en-US" sz="2800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5294162" y="16459200"/>
              <a:ext cx="537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0802600" y="16459200"/>
              <a:ext cx="537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978962" y="14179803"/>
              <a:ext cx="537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253" name="Group 252"/>
          <p:cNvGrpSpPr>
            <a:grpSpLocks noChangeAspect="1"/>
          </p:cNvGrpSpPr>
          <p:nvPr/>
        </p:nvGrpSpPr>
        <p:grpSpPr>
          <a:xfrm>
            <a:off x="11734800" y="7086600"/>
            <a:ext cx="16006289" cy="5469299"/>
            <a:chOff x="12649779" y="10820400"/>
            <a:chExt cx="14162867" cy="4839380"/>
          </a:xfrm>
        </p:grpSpPr>
        <p:grpSp>
          <p:nvGrpSpPr>
            <p:cNvPr id="254" name="Group 253"/>
            <p:cNvGrpSpPr/>
            <p:nvPr/>
          </p:nvGrpSpPr>
          <p:grpSpPr>
            <a:xfrm>
              <a:off x="12649779" y="10820400"/>
              <a:ext cx="14162867" cy="4839380"/>
              <a:chOff x="12649779" y="10820400"/>
              <a:chExt cx="14162867" cy="4839380"/>
            </a:xfrm>
          </p:grpSpPr>
          <p:grpSp>
            <p:nvGrpSpPr>
              <p:cNvPr id="256" name="Group 255"/>
              <p:cNvGrpSpPr/>
              <p:nvPr/>
            </p:nvGrpSpPr>
            <p:grpSpPr>
              <a:xfrm>
                <a:off x="12649779" y="10820400"/>
                <a:ext cx="14162867" cy="4839380"/>
                <a:chOff x="12649779" y="10820400"/>
                <a:chExt cx="14162867" cy="4839380"/>
              </a:xfrm>
            </p:grpSpPr>
            <p:pic>
              <p:nvPicPr>
                <p:cNvPr id="258" name="Picture 257" descr="Slide03.png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2" b="59914"/>
                <a:stretch/>
              </p:blipFill>
              <p:spPr>
                <a:xfrm>
                  <a:off x="12649779" y="11125200"/>
                  <a:ext cx="14162867" cy="4534580"/>
                </a:xfrm>
                <a:prstGeom prst="rect">
                  <a:avLst/>
                </a:prstGeom>
              </p:spPr>
            </p:pic>
            <p:sp>
              <p:nvSpPr>
                <p:cNvPr id="259" name="Rectangle 258"/>
                <p:cNvSpPr/>
                <p:nvPr/>
              </p:nvSpPr>
              <p:spPr>
                <a:xfrm>
                  <a:off x="12702128" y="10820400"/>
                  <a:ext cx="10287000" cy="685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7" name="Rectangle 256"/>
              <p:cNvSpPr/>
              <p:nvPr/>
            </p:nvSpPr>
            <p:spPr>
              <a:xfrm>
                <a:off x="13487400" y="11049000"/>
                <a:ext cx="3886200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5" name="Rectangle 254"/>
            <p:cNvSpPr/>
            <p:nvPr/>
          </p:nvSpPr>
          <p:spPr>
            <a:xfrm>
              <a:off x="16459200" y="13944600"/>
              <a:ext cx="9144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2099011" y="6451475"/>
            <a:ext cx="1565624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3600" b="1" dirty="0">
                <a:solidFill>
                  <a:srgbClr val="131F33"/>
                </a:solidFill>
              </a:rPr>
              <a:t>REAP the rewards using Reinforcement </a:t>
            </a:r>
            <a:r>
              <a:rPr lang="en-GB" sz="3600" b="1" dirty="0" smtClean="0">
                <a:solidFill>
                  <a:srgbClr val="131F33"/>
                </a:solidFill>
              </a:rPr>
              <a:t>Learning.</a:t>
            </a:r>
            <a:endParaRPr lang="en-US" sz="3600" b="1" dirty="0" smtClean="0">
              <a:solidFill>
                <a:srgbClr val="131F33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sz="2800" dirty="0"/>
              <a:t>As one reaction coordinate is important for sampling, the other becomes less relevant. 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099011" y="12667595"/>
            <a:ext cx="58814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2800" b="1" dirty="0"/>
              <a:t>REAP</a:t>
            </a:r>
            <a:r>
              <a:rPr lang="en-US" sz="2800" dirty="0"/>
              <a:t> (REinforcement learning based Adaptive samPling) </a:t>
            </a:r>
            <a:r>
              <a:rPr lang="en-US" sz="2800" dirty="0" smtClean="0"/>
              <a:t>is “</a:t>
            </a:r>
            <a:r>
              <a:rPr lang="en-US" sz="2800" dirty="0"/>
              <a:t>smart” enough to determine the importance of each </a:t>
            </a:r>
            <a:r>
              <a:rPr lang="en-US" sz="2800" dirty="0" smtClean="0"/>
              <a:t>order parameter (OP) as </a:t>
            </a:r>
            <a:r>
              <a:rPr lang="en-US" sz="2800" dirty="0"/>
              <a:t>it explores the </a:t>
            </a:r>
            <a:r>
              <a:rPr lang="en-US" sz="2800" dirty="0" smtClean="0"/>
              <a:t>landscape and </a:t>
            </a:r>
            <a:r>
              <a:rPr lang="en-US" sz="2800" dirty="0" smtClean="0">
                <a:latin typeface="Arial"/>
                <a:cs typeface="Arial"/>
              </a:rPr>
              <a:t>rewards </a:t>
            </a:r>
            <a:r>
              <a:rPr lang="en-US" sz="2800" dirty="0">
                <a:latin typeface="Arial"/>
                <a:cs typeface="Arial"/>
              </a:rPr>
              <a:t>sampling along important </a:t>
            </a:r>
            <a:r>
              <a:rPr lang="en-US" sz="2800" dirty="0" smtClean="0">
                <a:latin typeface="Arial"/>
                <a:cs typeface="Arial"/>
              </a:rPr>
              <a:t>OP and </a:t>
            </a:r>
            <a:r>
              <a:rPr lang="en-US" sz="2800" dirty="0">
                <a:latin typeface="Arial"/>
                <a:cs typeface="Arial"/>
              </a:rPr>
              <a:t>disregards others that do not facilitate exploration or </a:t>
            </a:r>
            <a:r>
              <a:rPr lang="en-US" sz="2800" dirty="0" smtClean="0">
                <a:latin typeface="Arial"/>
                <a:cs typeface="Arial"/>
              </a:rPr>
              <a:t>exploitation.</a:t>
            </a:r>
            <a:endParaRPr lang="en-US" sz="2800" dirty="0">
              <a:latin typeface="Arial"/>
              <a:cs typeface="Arial"/>
            </a:endParaRPr>
          </a:p>
          <a:p>
            <a:pPr algn="just"/>
            <a:r>
              <a:rPr lang="en-US" sz="2800" dirty="0">
                <a:latin typeface="Arial"/>
                <a:cs typeface="Aria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940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Postertemplate (1)</Template>
  <TotalTime>6662</TotalTime>
  <Words>785</Words>
  <Application>Microsoft Macintosh PowerPoint</Application>
  <PresentationFormat>Custom</PresentationFormat>
  <Paragraphs>200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Zahra Shamsi</cp:lastModifiedBy>
  <cp:revision>420</cp:revision>
  <cp:lastPrinted>2018-02-15T18:44:44Z</cp:lastPrinted>
  <dcterms:created xsi:type="dcterms:W3CDTF">2017-07-19T23:26:47Z</dcterms:created>
  <dcterms:modified xsi:type="dcterms:W3CDTF">2018-02-15T21:55:03Z</dcterms:modified>
  <cp:category/>
</cp:coreProperties>
</file>